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6858000" cx="12192000"/>
  <p:notesSz cx="6858000" cy="12192000"/>
  <p:embeddedFontLst>
    <p:embeddedFont>
      <p:font typeface="Montserrat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6" roundtripDataSignature="AMtx7mg9QeM2iKNZwl91TTBwE/QeX0QS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2A1D09E-6B74-48A2-8D09-DFDEEBE90227}">
  <a:tblStyle styleId="{32A1D09E-6B74-48A2-8D09-DFDEEBE9022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font" Target="fonts/Montserrat-regular.fntdata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font" Target="fonts/Montserrat-italic.fntdata"/><Relationship Id="rId21" Type="http://schemas.openxmlformats.org/officeDocument/2006/relationships/slide" Target="slides/slide16.xml"/><Relationship Id="rId43" Type="http://schemas.openxmlformats.org/officeDocument/2006/relationships/font" Target="fonts/Montserrat-bold.fntdata"/><Relationship Id="rId24" Type="http://schemas.openxmlformats.org/officeDocument/2006/relationships/slide" Target="slides/slide19.xml"/><Relationship Id="rId46" Type="http://customschemas.google.com/relationships/presentationmetadata" Target="metadata"/><Relationship Id="rId23" Type="http://schemas.openxmlformats.org/officeDocument/2006/relationships/slide" Target="slides/slide18.xml"/><Relationship Id="rId45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" name="Google Shape;23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" name="Google Shape;49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5" name="Google Shape;75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" name="Google Shape;85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" name="Google Shape;107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8" name="Google Shape;128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8" name="Google Shape;138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6" name="Google Shape;166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6" name="Google Shape;196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8" name="Google Shape;228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8" name="Google Shape;238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4" name="Google Shape;264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4" name="Google Shape;304;p1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1" name="Google Shape;321;p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3" name="Google Shape;343;p1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8" name="Google Shape;378;p1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5" name="Google Shape;395;p1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1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7" name="Google Shape;437;p1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1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7" name="Google Shape;467;p2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2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7" name="Google Shape;477;p2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2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2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6" name="Google Shape;496;p2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2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2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9" name="Google Shape;529;p2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2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2" name="Google Shape;562;p2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2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7" name="Google Shape;587;p2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2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7" name="Google Shape;597;p2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2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3" name="Google Shape;623;p2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2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2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7" name="Google Shape;637;p2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2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2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7" name="Google Shape;667;p2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2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7" name="Google Shape;677;p3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3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3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8" name="Google Shape;708;p3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3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3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9" name="Google Shape;739;p3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3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3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8" name="Google Shape;748;p3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p3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3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58" name="Google Shape;758;p3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3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3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3" name="Google Shape;793;p3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4" name="Google Shape;794;p3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3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19" name="Google Shape;819;p3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3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0.png"/><Relationship Id="rId6" Type="http://schemas.openxmlformats.org/officeDocument/2006/relationships/image" Target="../media/image3.png"/><Relationship Id="rId7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Relationship Id="rId6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Relationship Id="rId4" Type="http://schemas.openxmlformats.org/officeDocument/2006/relationships/image" Target="../media/image18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16.png"/><Relationship Id="rId6" Type="http://schemas.openxmlformats.org/officeDocument/2006/relationships/image" Target="../media/image1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3.png"/><Relationship Id="rId4" Type="http://schemas.openxmlformats.org/officeDocument/2006/relationships/image" Target="../media/image3.png"/><Relationship Id="rId5" Type="http://schemas.openxmlformats.org/officeDocument/2006/relationships/image" Target="../media/image22.png"/><Relationship Id="rId6" Type="http://schemas.openxmlformats.org/officeDocument/2006/relationships/image" Target="../media/image1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4.png"/><Relationship Id="rId4" Type="http://schemas.openxmlformats.org/officeDocument/2006/relationships/image" Target="../media/image16.png"/><Relationship Id="rId5" Type="http://schemas.openxmlformats.org/officeDocument/2006/relationships/image" Target="../media/image5.png"/><Relationship Id="rId6" Type="http://schemas.openxmlformats.org/officeDocument/2006/relationships/image" Target="../media/image2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C52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8595360" y="-1280160"/>
            <a:ext cx="5486400" cy="5486400"/>
          </a:xfrm>
          <a:prstGeom prst="ellipse">
            <a:avLst/>
          </a:prstGeom>
          <a:solidFill>
            <a:srgbClr val="123B6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9601200" y="-274320"/>
            <a:ext cx="3474720" cy="3474720"/>
          </a:xfrm>
          <a:prstGeom prst="ellipse">
            <a:avLst/>
          </a:prstGeom>
          <a:solidFill>
            <a:srgbClr val="0A2C5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640080" y="822960"/>
            <a:ext cx="9144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400"/>
              <a:buFont typeface="Montserrat"/>
              <a:buNone/>
            </a:pPr>
            <a:r>
              <a:rPr b="1" lang="en-US" sz="14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640080" y="2057400"/>
            <a:ext cx="104241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Montserrat"/>
              <a:buNone/>
            </a:pPr>
            <a:r>
              <a:rPr b="1" lang="en-US" sz="4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Google Ads That Actually</a:t>
            </a:r>
            <a:endParaRPr sz="4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Montserrat"/>
              <a:buNone/>
            </a:pPr>
            <a:r>
              <a:rPr b="1" lang="en-US" sz="4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Make Money for Small Businesses</a:t>
            </a:r>
            <a:endParaRPr sz="4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640080" y="4160520"/>
            <a:ext cx="96926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6E5"/>
              </a:buClr>
              <a:buSzPts val="1800"/>
              <a:buFont typeface="Montserrat"/>
              <a:buNone/>
            </a:pPr>
            <a:r>
              <a:rPr lang="en-US" sz="1800">
                <a:solidFill>
                  <a:srgbClr val="C9D6E5"/>
                </a:solidFill>
                <a:latin typeface="Montserrat"/>
                <a:ea typeface="Montserrat"/>
                <a:cs typeface="Montserrat"/>
                <a:sym typeface="Montserrat"/>
              </a:rPr>
              <a:t>Spend smarter. Grow faster. Stop paying for clicks that never become customers.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" name="Google Shape;18;p1"/>
          <p:cNvCxnSpPr/>
          <p:nvPr/>
        </p:nvCxnSpPr>
        <p:spPr>
          <a:xfrm>
            <a:off x="640080" y="5074920"/>
            <a:ext cx="3840480" cy="0"/>
          </a:xfrm>
          <a:prstGeom prst="straightConnector1">
            <a:avLst/>
          </a:prstGeom>
          <a:noFill/>
          <a:ln cap="flat" cmpd="sng" w="25400">
            <a:solidFill>
              <a:srgbClr val="F2A4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1"/>
          <p:cNvSpPr/>
          <p:nvPr/>
        </p:nvSpPr>
        <p:spPr>
          <a:xfrm>
            <a:off x="640080" y="5257800"/>
            <a:ext cx="9144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ontserrat"/>
              <a:buNone/>
            </a:pPr>
            <a:r>
              <a:rPr b="1" lang="en-US" sz="1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Eagan Heath</a:t>
            </a:r>
            <a:r>
              <a:rPr lang="en-US" sz="1500">
                <a:solidFill>
                  <a:srgbClr val="C9D6E5"/>
                </a:solidFill>
                <a:latin typeface="Montserrat"/>
                <a:ea typeface="Montserrat"/>
                <a:cs typeface="Montserrat"/>
                <a:sym typeface="Montserrat"/>
              </a:rPr>
              <a:t>  ·  Founder, Silver Path Marketing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640080" y="5650992"/>
            <a:ext cx="9144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C24B"/>
              </a:buClr>
              <a:buSzPts val="1300"/>
              <a:buFont typeface="Montserrat"/>
              <a:buNone/>
            </a:pPr>
            <a:r>
              <a:rPr lang="en-US" sz="1300">
                <a:solidFill>
                  <a:srgbClr val="FFC24B"/>
                </a:solidFill>
                <a:latin typeface="Montserrat"/>
                <a:ea typeface="Montserrat"/>
                <a:cs typeface="Montserrat"/>
                <a:sym typeface="Montserrat"/>
              </a:rPr>
              <a:t>Social Media Breakfast Madison  ·  June 17, 2026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YOUR GUIDE TODAY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Eagan Heath from Silver Path Marketing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640080" y="2011680"/>
            <a:ext cx="694944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10th year</a:t>
            </a:r>
            <a:r>
              <a:rPr lang="en-US" sz="18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 running a Madison digital marketing agency. Strategy, Google Ads, SEO, analytics, and AI-assisted automation.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640080" y="3337560"/>
            <a:ext cx="694944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Today's promise: </a:t>
            </a:r>
            <a:r>
              <a:rPr lang="en-US" sz="18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you'll leave able to tell whether your ad money is actually working, and what to do about it.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640080" y="4800600"/>
            <a:ext cx="2240280" cy="10515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640080" y="4800600"/>
            <a:ext cx="109728" cy="105156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896112" y="4937760"/>
            <a:ext cx="18288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2200"/>
              <a:buFont typeface="Montserrat"/>
              <a:buNone/>
            </a:pPr>
            <a:r>
              <a:rPr b="1" lang="en-US" sz="22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200+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896112" y="5413248"/>
            <a:ext cx="1874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150"/>
              <a:buFont typeface="Montserrat"/>
              <a:buNone/>
            </a:pPr>
            <a:r>
              <a:rPr lang="en-US" sz="11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clients served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3035808" y="4800600"/>
            <a:ext cx="2240280" cy="10515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3035808" y="4800600"/>
            <a:ext cx="109728" cy="105156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3291840" y="4937760"/>
            <a:ext cx="18288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2200"/>
              <a:buFont typeface="Montserrat"/>
              <a:buNone/>
            </a:pPr>
            <a:r>
              <a:rPr b="1" lang="en-US" sz="22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10 yrs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3291840" y="5413248"/>
            <a:ext cx="1874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150"/>
              <a:buFont typeface="Montserrat"/>
              <a:buNone/>
            </a:pPr>
            <a:r>
              <a:rPr lang="en-US" sz="11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agency owner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5431536" y="4800600"/>
            <a:ext cx="2240280" cy="10515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5431536" y="4800600"/>
            <a:ext cx="109728" cy="105156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5687568" y="4937760"/>
            <a:ext cx="18288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2200"/>
              <a:buFont typeface="Montserrat"/>
              <a:buNone/>
            </a:pPr>
            <a:r>
              <a:rPr b="1" lang="en-US" sz="22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100s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5687568" y="5413248"/>
            <a:ext cx="1874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150"/>
              <a:buFont typeface="Montserrat"/>
              <a:buNone/>
            </a:pPr>
            <a:r>
              <a:rPr lang="en-US" sz="11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marketers trained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" name="Google Shape;4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72083" y="1950333"/>
            <a:ext cx="3964445" cy="3964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THE PLAN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What you'll walk away with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640080" y="1874520"/>
            <a:ext cx="566928" cy="566928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7" name="Google Shape;5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3151" y="2027591"/>
            <a:ext cx="260787" cy="26078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3"/>
          <p:cNvSpPr/>
          <p:nvPr/>
        </p:nvSpPr>
        <p:spPr>
          <a:xfrm>
            <a:off x="1463040" y="1874520"/>
            <a:ext cx="102412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900"/>
              <a:buFont typeface="Montserrat"/>
              <a:buNone/>
            </a:pPr>
            <a:r>
              <a:rPr b="1" lang="en-US" sz="1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When Google Ads is right for you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640080" y="2715768"/>
            <a:ext cx="566928" cy="566928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0" name="Google Shape;6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3151" y="2868839"/>
            <a:ext cx="260787" cy="260787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3"/>
          <p:cNvSpPr/>
          <p:nvPr/>
        </p:nvSpPr>
        <p:spPr>
          <a:xfrm>
            <a:off x="1463040" y="2715768"/>
            <a:ext cx="102412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900"/>
              <a:buFont typeface="Montserrat"/>
              <a:buNone/>
            </a:pPr>
            <a:r>
              <a:rPr b="1" lang="en-US" sz="1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How to know if it's actually working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640080" y="3557016"/>
            <a:ext cx="566928" cy="566928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3" name="Google Shape;6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151" y="3710087"/>
            <a:ext cx="260787" cy="260787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3"/>
          <p:cNvSpPr/>
          <p:nvPr/>
        </p:nvSpPr>
        <p:spPr>
          <a:xfrm>
            <a:off x="1463040" y="3557016"/>
            <a:ext cx="102412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900"/>
              <a:buFont typeface="Montserrat"/>
              <a:buNone/>
            </a:pPr>
            <a:r>
              <a:rPr b="1" lang="en-US" sz="1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Tracking leads all the way to the sale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640080" y="4398264"/>
            <a:ext cx="566928" cy="566928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6" name="Google Shape;66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3151" y="4551335"/>
            <a:ext cx="260787" cy="26078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3"/>
          <p:cNvSpPr/>
          <p:nvPr/>
        </p:nvSpPr>
        <p:spPr>
          <a:xfrm>
            <a:off x="1463040" y="4398264"/>
            <a:ext cx="102412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900"/>
              <a:buFont typeface="Montserrat"/>
              <a:buNone/>
            </a:pPr>
            <a:r>
              <a:rPr b="1" lang="en-US" sz="1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Where AI helps, and where it doesn't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640080" y="5239512"/>
            <a:ext cx="566928" cy="566928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9" name="Google Shape;69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3151" y="5392583"/>
            <a:ext cx="260787" cy="26078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"/>
          <p:cNvSpPr/>
          <p:nvPr/>
        </p:nvSpPr>
        <p:spPr>
          <a:xfrm>
            <a:off x="1463040" y="5239512"/>
            <a:ext cx="102412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900"/>
              <a:buFont typeface="Montserrat"/>
              <a:buNone/>
            </a:pPr>
            <a:r>
              <a:rPr b="1" lang="en-US" sz="1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The questions every owner should ask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C52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594360" y="1325880"/>
            <a:ext cx="365760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23B66"/>
              </a:buClr>
              <a:buSzPts val="13000"/>
              <a:buFont typeface="Montserrat"/>
              <a:buNone/>
            </a:pPr>
            <a:r>
              <a:rPr b="1" lang="en-US" sz="13000">
                <a:solidFill>
                  <a:srgbClr val="123B66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  <a:endParaRPr sz="1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/>
          <p:nvPr/>
        </p:nvSpPr>
        <p:spPr>
          <a:xfrm>
            <a:off x="640080" y="3200400"/>
            <a:ext cx="10058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400"/>
              <a:buFont typeface="Montserrat"/>
              <a:buNone/>
            </a:pPr>
            <a:r>
              <a:rPr b="1" lang="en-US" sz="14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FIRST QUESTION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640080" y="3611880"/>
            <a:ext cx="1060704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Montserrat"/>
              <a:buNone/>
            </a:pPr>
            <a:r>
              <a:rPr b="1" lang="en-US" sz="4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Is Google Ads even right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Montserrat"/>
              <a:buNone/>
            </a:pPr>
            <a:r>
              <a:rPr b="1" lang="en-US" sz="4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for your business?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4"/>
          <p:cNvSpPr/>
          <p:nvPr/>
        </p:nvSpPr>
        <p:spPr>
          <a:xfrm>
            <a:off x="640080" y="4983480"/>
            <a:ext cx="9875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6E5"/>
              </a:buClr>
              <a:buSzPts val="1700"/>
              <a:buFont typeface="Montserrat"/>
              <a:buNone/>
            </a:pPr>
            <a:r>
              <a:rPr lang="en-US" sz="1700">
                <a:solidFill>
                  <a:srgbClr val="C9D6E5"/>
                </a:solidFill>
                <a:latin typeface="Montserrat"/>
                <a:ea typeface="Montserrat"/>
                <a:cs typeface="Montserrat"/>
                <a:sym typeface="Montserrat"/>
              </a:rPr>
              <a:t>Before the how, the whether. Paid search is not for everyone.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THE BIG IDEA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Google Ads captures demand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5"/>
          <p:cNvSpPr/>
          <p:nvPr/>
        </p:nvSpPr>
        <p:spPr>
          <a:xfrm>
            <a:off x="640080" y="1965960"/>
            <a:ext cx="104241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800"/>
              <a:buFont typeface="Montserrat"/>
              <a:buNone/>
            </a:pPr>
            <a:r>
              <a:rPr lang="en-US" sz="18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People are already searching for what you sell. Search ads meet them at that moment.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5"/>
          <p:cNvSpPr/>
          <p:nvPr/>
        </p:nvSpPr>
        <p:spPr>
          <a:xfrm>
            <a:off x="640080" y="2926080"/>
            <a:ext cx="507492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640080" y="2926080"/>
            <a:ext cx="5074920" cy="14630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960120" y="3246120"/>
            <a:ext cx="44805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2100"/>
              <a:buFont typeface="Montserrat"/>
              <a:buNone/>
            </a:pPr>
            <a:r>
              <a:rPr b="1" lang="en-US" sz="21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Search ads = pull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5"/>
          <p:cNvSpPr/>
          <p:nvPr/>
        </p:nvSpPr>
        <p:spPr>
          <a:xfrm>
            <a:off x="960120" y="3840480"/>
            <a:ext cx="44805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600"/>
              <a:buFont typeface="Montserrat"/>
              <a:buNone/>
            </a:pPr>
            <a:r>
              <a:rPr lang="en-US" sz="16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You answer demand that already exists.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960120" y="4709160"/>
            <a:ext cx="44805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350"/>
              <a:buFont typeface="Montserrat"/>
              <a:buNone/>
            </a:pPr>
            <a:r>
              <a:rPr i="1" lang="en-US" sz="13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"emergency plumber near me" → ready to buy now.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"/>
          <p:cNvSpPr/>
          <p:nvPr/>
        </p:nvSpPr>
        <p:spPr>
          <a:xfrm>
            <a:off x="6080760" y="2926080"/>
            <a:ext cx="507492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5"/>
          <p:cNvSpPr/>
          <p:nvPr/>
        </p:nvSpPr>
        <p:spPr>
          <a:xfrm>
            <a:off x="6080760" y="2926080"/>
            <a:ext cx="5074920" cy="146304"/>
          </a:xfrm>
          <a:prstGeom prst="rect">
            <a:avLst/>
          </a:prstGeom>
          <a:solidFill>
            <a:srgbClr val="0D4A8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5"/>
          <p:cNvSpPr/>
          <p:nvPr/>
        </p:nvSpPr>
        <p:spPr>
          <a:xfrm>
            <a:off x="6400800" y="3246120"/>
            <a:ext cx="44805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2100"/>
              <a:buFont typeface="Montserrat"/>
              <a:buNone/>
            </a:pPr>
            <a:r>
              <a:rPr b="1" lang="en-US" sz="21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Social ads = push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/>
          <p:nvPr/>
        </p:nvSpPr>
        <p:spPr>
          <a:xfrm>
            <a:off x="6400800" y="3840480"/>
            <a:ext cx="44805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600"/>
              <a:buFont typeface="Montserrat"/>
              <a:buNone/>
            </a:pPr>
            <a:r>
              <a:rPr lang="en-US" sz="16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You create demand by interrupting.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6400800" y="4709160"/>
            <a:ext cx="44805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350"/>
              <a:buFont typeface="Montserrat"/>
              <a:buNone/>
            </a:pPr>
            <a:r>
              <a:rPr i="1" lang="en-US" sz="13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Great for awareness, slower to a sale.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5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5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6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6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FIT CHECK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6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Great fit, or not yet?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6"/>
          <p:cNvSpPr/>
          <p:nvPr/>
        </p:nvSpPr>
        <p:spPr>
          <a:xfrm>
            <a:off x="640080" y="1783080"/>
            <a:ext cx="5212080" cy="416052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6"/>
          <p:cNvSpPr/>
          <p:nvPr/>
        </p:nvSpPr>
        <p:spPr>
          <a:xfrm>
            <a:off x="640080" y="1783080"/>
            <a:ext cx="5212080" cy="640080"/>
          </a:xfrm>
          <a:prstGeom prst="rect">
            <a:avLst/>
          </a:prstGeom>
          <a:solidFill>
            <a:srgbClr val="2E7D5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6" name="Google Shape;11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688" y="1947672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6"/>
          <p:cNvSpPr/>
          <p:nvPr/>
        </p:nvSpPr>
        <p:spPr>
          <a:xfrm>
            <a:off x="1371600" y="1783080"/>
            <a:ext cx="4297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Likely a great fit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6"/>
          <p:cNvSpPr/>
          <p:nvPr/>
        </p:nvSpPr>
        <p:spPr>
          <a:xfrm>
            <a:off x="1005840" y="2697480"/>
            <a:ext cx="45720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77800" lvl="0" marL="1778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500"/>
              <a:buFont typeface="Montserrat"/>
              <a:buChar char="•"/>
            </a:pPr>
            <a:r>
              <a:rPr lang="en-US" sz="15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People search for what you sell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05000"/>
              </a:lnSpc>
              <a:spcBef>
                <a:spcPts val="1100"/>
              </a:spcBef>
              <a:spcAft>
                <a:spcPts val="0"/>
              </a:spcAft>
              <a:buClr>
                <a:srgbClr val="1C2B3A"/>
              </a:buClr>
              <a:buSzPts val="1500"/>
              <a:buFont typeface="Montserrat"/>
              <a:buChar char="•"/>
            </a:pPr>
            <a:r>
              <a:rPr lang="en-US" sz="15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A lead or sale is worth real money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05000"/>
              </a:lnSpc>
              <a:spcBef>
                <a:spcPts val="1100"/>
              </a:spcBef>
              <a:spcAft>
                <a:spcPts val="0"/>
              </a:spcAft>
              <a:buClr>
                <a:srgbClr val="1C2B3A"/>
              </a:buClr>
              <a:buSzPts val="1500"/>
              <a:buFont typeface="Montserrat"/>
              <a:buChar char="•"/>
            </a:pPr>
            <a:r>
              <a:rPr lang="en-US" sz="15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You can handle more customers now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05000"/>
              </a:lnSpc>
              <a:spcBef>
                <a:spcPts val="1100"/>
              </a:spcBef>
              <a:spcAft>
                <a:spcPts val="0"/>
              </a:spcAft>
              <a:buClr>
                <a:srgbClr val="1C2B3A"/>
              </a:buClr>
              <a:buSzPts val="1500"/>
              <a:buFont typeface="Montserrat"/>
              <a:buChar char="•"/>
            </a:pPr>
            <a:r>
              <a:rPr lang="en-US" sz="15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Budget of ~$1,500+/mo to learn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05000"/>
              </a:lnSpc>
              <a:spcBef>
                <a:spcPts val="1100"/>
              </a:spcBef>
              <a:spcAft>
                <a:spcPts val="0"/>
              </a:spcAft>
              <a:buClr>
                <a:srgbClr val="1C2B3A"/>
              </a:buClr>
              <a:buSzPts val="1500"/>
              <a:buFont typeface="Montserrat"/>
              <a:buChar char="•"/>
            </a:pPr>
            <a:r>
              <a:rPr lang="en-US" sz="15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A fast site and a way to capture leads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6126480" y="1783080"/>
            <a:ext cx="5212080" cy="416052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/>
          <p:nvPr/>
        </p:nvSpPr>
        <p:spPr>
          <a:xfrm>
            <a:off x="6126480" y="1783080"/>
            <a:ext cx="5212080" cy="640080"/>
          </a:xfrm>
          <a:prstGeom prst="rect">
            <a:avLst/>
          </a:prstGeom>
          <a:solidFill>
            <a:srgbClr val="C0463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21" name="Google Shape;12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19088" y="1947672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6"/>
          <p:cNvSpPr/>
          <p:nvPr/>
        </p:nvSpPr>
        <p:spPr>
          <a:xfrm>
            <a:off x="6858000" y="1783080"/>
            <a:ext cx="4297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Probably not yet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6492240" y="2697480"/>
            <a:ext cx="45720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77800" lvl="0" marL="1778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500"/>
              <a:buFont typeface="Montserrat"/>
              <a:buChar char="•"/>
            </a:pPr>
            <a:r>
              <a:rPr lang="en-US" sz="15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No one is searching for your offer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05000"/>
              </a:lnSpc>
              <a:spcBef>
                <a:spcPts val="1100"/>
              </a:spcBef>
              <a:spcAft>
                <a:spcPts val="0"/>
              </a:spcAft>
              <a:buClr>
                <a:srgbClr val="1C2B3A"/>
              </a:buClr>
              <a:buSzPts val="1500"/>
              <a:buFont typeface="Montserrat"/>
              <a:buChar char="•"/>
            </a:pPr>
            <a:r>
              <a:rPr lang="en-US" sz="15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Margins too thin to afford a click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05000"/>
              </a:lnSpc>
              <a:spcBef>
                <a:spcPts val="1100"/>
              </a:spcBef>
              <a:spcAft>
                <a:spcPts val="0"/>
              </a:spcAft>
              <a:buClr>
                <a:srgbClr val="1C2B3A"/>
              </a:buClr>
              <a:buSzPts val="1500"/>
              <a:buFont typeface="Montserrat"/>
              <a:buChar char="•"/>
            </a:pPr>
            <a:r>
              <a:rPr lang="en-US" sz="15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Site is slow, broken, or unclear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05000"/>
              </a:lnSpc>
              <a:spcBef>
                <a:spcPts val="1100"/>
              </a:spcBef>
              <a:spcAft>
                <a:spcPts val="0"/>
              </a:spcAft>
              <a:buClr>
                <a:srgbClr val="1C2B3A"/>
              </a:buClr>
              <a:buSzPts val="1500"/>
              <a:buFont typeface="Montserrat"/>
              <a:buChar char="•"/>
            </a:pPr>
            <a:r>
              <a:rPr lang="en-US" sz="15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Can't track or follow up on leads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05000"/>
              </a:lnSpc>
              <a:spcBef>
                <a:spcPts val="1100"/>
              </a:spcBef>
              <a:spcAft>
                <a:spcPts val="0"/>
              </a:spcAft>
              <a:buClr>
                <a:srgbClr val="1C2B3A"/>
              </a:buClr>
              <a:buSzPts val="1500"/>
              <a:buFont typeface="Montserrat"/>
              <a:buChar char="•"/>
            </a:pPr>
            <a:r>
              <a:rPr lang="en-US" sz="15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You'd spend too little to learn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C52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"/>
          <p:cNvSpPr/>
          <p:nvPr/>
        </p:nvSpPr>
        <p:spPr>
          <a:xfrm>
            <a:off x="594360" y="1325880"/>
            <a:ext cx="365760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23B66"/>
              </a:buClr>
              <a:buSzPts val="13000"/>
              <a:buFont typeface="Montserrat"/>
              <a:buNone/>
            </a:pPr>
            <a:r>
              <a:rPr b="1" lang="en-US" sz="13000">
                <a:solidFill>
                  <a:srgbClr val="123B66"/>
                </a:solidFill>
                <a:latin typeface="Montserrat"/>
                <a:ea typeface="Montserrat"/>
                <a:cs typeface="Montserrat"/>
                <a:sym typeface="Montserrat"/>
              </a:rPr>
              <a:t>02</a:t>
            </a:r>
            <a:endParaRPr sz="1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7"/>
          <p:cNvSpPr/>
          <p:nvPr/>
        </p:nvSpPr>
        <p:spPr>
          <a:xfrm>
            <a:off x="640080" y="3200400"/>
            <a:ext cx="10058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400"/>
              <a:buFont typeface="Montserrat"/>
              <a:buNone/>
            </a:pPr>
            <a:r>
              <a:rPr b="1" lang="en-US" sz="14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MINDSET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640080" y="3611880"/>
            <a:ext cx="1060704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Montserrat"/>
              <a:buNone/>
            </a:pPr>
            <a:r>
              <a:rPr b="1" lang="en-US" sz="4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Clicks don't pay the bills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/>
          <p:nvPr/>
        </p:nvSpPr>
        <p:spPr>
          <a:xfrm>
            <a:off x="640080" y="4617720"/>
            <a:ext cx="9875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6E5"/>
              </a:buClr>
              <a:buSzPts val="1700"/>
              <a:buFont typeface="Montserrat"/>
              <a:buNone/>
            </a:pPr>
            <a:r>
              <a:rPr lang="en-US" sz="1700">
                <a:solidFill>
                  <a:srgbClr val="C9D6E5"/>
                </a:solidFill>
                <a:latin typeface="Montserrat"/>
                <a:ea typeface="Montserrat"/>
                <a:cs typeface="Montserrat"/>
                <a:sym typeface="Montserrat"/>
              </a:rPr>
              <a:t>The goal isn't traffic. It's profit. That changes everything you measure.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8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THE FUNNEL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From click to customer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8"/>
          <p:cNvSpPr/>
          <p:nvPr/>
        </p:nvSpPr>
        <p:spPr>
          <a:xfrm>
            <a:off x="640080" y="1920240"/>
            <a:ext cx="104241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700"/>
              <a:buFont typeface="Montserrat"/>
              <a:buNone/>
            </a:pPr>
            <a:r>
              <a:rPr lang="en-US" sz="17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Google gets people into your funnel. The money is made at the bottom, mostly off Google.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8"/>
          <p:cNvSpPr/>
          <p:nvPr/>
        </p:nvSpPr>
        <p:spPr>
          <a:xfrm>
            <a:off x="640080" y="2788920"/>
            <a:ext cx="2468880" cy="1554480"/>
          </a:xfrm>
          <a:prstGeom prst="rect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8"/>
          <p:cNvSpPr/>
          <p:nvPr/>
        </p:nvSpPr>
        <p:spPr>
          <a:xfrm>
            <a:off x="640080" y="3081528"/>
            <a:ext cx="2468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Montserrat"/>
              <a:buNone/>
            </a:pPr>
            <a:r>
              <a:rPr b="1" lang="en-US" sz="1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Impressions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8"/>
          <p:cNvSpPr/>
          <p:nvPr/>
        </p:nvSpPr>
        <p:spPr>
          <a:xfrm>
            <a:off x="640080" y="3630168"/>
            <a:ext cx="2468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F1F8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EAF1F8"/>
                </a:solidFill>
                <a:latin typeface="Montserrat"/>
                <a:ea typeface="Montserrat"/>
                <a:cs typeface="Montserrat"/>
                <a:sym typeface="Montserrat"/>
              </a:rPr>
              <a:t>Your ad is seen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9" name="Google Shape;14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72968" y="3337560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8"/>
          <p:cNvSpPr/>
          <p:nvPr/>
        </p:nvSpPr>
        <p:spPr>
          <a:xfrm>
            <a:off x="3493008" y="2788920"/>
            <a:ext cx="2468880" cy="1554480"/>
          </a:xfrm>
          <a:prstGeom prst="rect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8"/>
          <p:cNvSpPr/>
          <p:nvPr/>
        </p:nvSpPr>
        <p:spPr>
          <a:xfrm>
            <a:off x="3493008" y="3081528"/>
            <a:ext cx="2468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Montserrat"/>
              <a:buNone/>
            </a:pPr>
            <a:r>
              <a:rPr b="1" lang="en-US" sz="1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Clicks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8"/>
          <p:cNvSpPr/>
          <p:nvPr/>
        </p:nvSpPr>
        <p:spPr>
          <a:xfrm>
            <a:off x="3493008" y="3630168"/>
            <a:ext cx="2468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F1F8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EAF1F8"/>
                </a:solidFill>
                <a:latin typeface="Montserrat"/>
                <a:ea typeface="Montserrat"/>
                <a:cs typeface="Montserrat"/>
                <a:sym typeface="Montserrat"/>
              </a:rPr>
              <a:t>You pay here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53" name="Google Shape;15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25896" y="3337560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8"/>
          <p:cNvSpPr/>
          <p:nvPr/>
        </p:nvSpPr>
        <p:spPr>
          <a:xfrm>
            <a:off x="6345936" y="2788920"/>
            <a:ext cx="2468880" cy="1554480"/>
          </a:xfrm>
          <a:prstGeom prst="rect">
            <a:avLst/>
          </a:prstGeom>
          <a:solidFill>
            <a:srgbClr val="F2A413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8"/>
          <p:cNvSpPr/>
          <p:nvPr/>
        </p:nvSpPr>
        <p:spPr>
          <a:xfrm>
            <a:off x="6345936" y="3081528"/>
            <a:ext cx="2468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Montserrat"/>
              <a:buNone/>
            </a:pPr>
            <a:r>
              <a:rPr b="1" lang="en-US" sz="1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Leads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8"/>
          <p:cNvSpPr/>
          <p:nvPr/>
        </p:nvSpPr>
        <p:spPr>
          <a:xfrm>
            <a:off x="6345936" y="3630168"/>
            <a:ext cx="2468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F1F8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EAF1F8"/>
                </a:solidFill>
                <a:latin typeface="Montserrat"/>
                <a:ea typeface="Montserrat"/>
                <a:cs typeface="Montserrat"/>
                <a:sym typeface="Montserrat"/>
              </a:rPr>
              <a:t>Call or form fill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57" name="Google Shape;15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78824" y="3337560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8"/>
          <p:cNvSpPr/>
          <p:nvPr/>
        </p:nvSpPr>
        <p:spPr>
          <a:xfrm>
            <a:off x="9198864" y="2788920"/>
            <a:ext cx="2468880" cy="1554480"/>
          </a:xfrm>
          <a:prstGeom prst="rect">
            <a:avLst/>
          </a:prstGeom>
          <a:solidFill>
            <a:srgbClr val="2E7D52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9198864" y="3081528"/>
            <a:ext cx="2468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Montserrat"/>
              <a:buNone/>
            </a:pPr>
            <a:r>
              <a:rPr b="1" lang="en-US" sz="1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Sales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8"/>
          <p:cNvSpPr/>
          <p:nvPr/>
        </p:nvSpPr>
        <p:spPr>
          <a:xfrm>
            <a:off x="9198864" y="3630168"/>
            <a:ext cx="2468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F1F8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EAF1F8"/>
                </a:solidFill>
                <a:latin typeface="Montserrat"/>
                <a:ea typeface="Montserrat"/>
                <a:cs typeface="Montserrat"/>
                <a:sym typeface="Montserrat"/>
              </a:rPr>
              <a:t>Revenue lands here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8"/>
          <p:cNvSpPr/>
          <p:nvPr/>
        </p:nvSpPr>
        <p:spPr>
          <a:xfrm>
            <a:off x="640080" y="4800600"/>
            <a:ext cx="1042416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The trap:  </a:t>
            </a:r>
            <a:r>
              <a:rPr lang="en-US" sz="16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chasing cheap clicks instead of profitable customers. A $2 click that never sells beats nothing, but a $12 click that closes a $5,000 job wins.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8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9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YOUR NUMBERS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9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Four numbers every owner should know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9"/>
          <p:cNvSpPr/>
          <p:nvPr/>
        </p:nvSpPr>
        <p:spPr>
          <a:xfrm>
            <a:off x="640080" y="2011680"/>
            <a:ext cx="2606040" cy="2286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9"/>
          <p:cNvSpPr/>
          <p:nvPr/>
        </p:nvSpPr>
        <p:spPr>
          <a:xfrm>
            <a:off x="896112" y="2240280"/>
            <a:ext cx="8229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4000"/>
              <a:buFont typeface="Montserrat"/>
              <a:buNone/>
            </a:pPr>
            <a:r>
              <a:rPr b="1" lang="en-US" sz="40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9"/>
          <p:cNvSpPr/>
          <p:nvPr/>
        </p:nvSpPr>
        <p:spPr>
          <a:xfrm>
            <a:off x="896112" y="3063240"/>
            <a:ext cx="21488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Avg. sale value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9"/>
          <p:cNvSpPr/>
          <p:nvPr/>
        </p:nvSpPr>
        <p:spPr>
          <a:xfrm>
            <a:off x="896112" y="3547872"/>
            <a:ext cx="2148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What one new customer is worth.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9"/>
          <p:cNvSpPr/>
          <p:nvPr/>
        </p:nvSpPr>
        <p:spPr>
          <a:xfrm>
            <a:off x="3493008" y="2011680"/>
            <a:ext cx="2606040" cy="2286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9"/>
          <p:cNvSpPr/>
          <p:nvPr/>
        </p:nvSpPr>
        <p:spPr>
          <a:xfrm>
            <a:off x="3749040" y="2240280"/>
            <a:ext cx="8229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4000"/>
              <a:buFont typeface="Montserrat"/>
              <a:buNone/>
            </a:pPr>
            <a:r>
              <a:rPr b="1" lang="en-US" sz="40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3749040" y="3063240"/>
            <a:ext cx="21488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Close rate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3749040" y="3547872"/>
            <a:ext cx="2148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Leads that become customers.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6345936" y="2011680"/>
            <a:ext cx="2606040" cy="2286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6601968" y="2240280"/>
            <a:ext cx="8229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4000"/>
              <a:buFont typeface="Montserrat"/>
              <a:buNone/>
            </a:pPr>
            <a:r>
              <a:rPr b="1" lang="en-US" sz="40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/>
          <p:nvPr/>
        </p:nvSpPr>
        <p:spPr>
          <a:xfrm>
            <a:off x="6601968" y="3063240"/>
            <a:ext cx="21488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Max cost per lead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9"/>
          <p:cNvSpPr/>
          <p:nvPr/>
        </p:nvSpPr>
        <p:spPr>
          <a:xfrm>
            <a:off x="6601968" y="3547872"/>
            <a:ext cx="2148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The most you can pay and profit.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9"/>
          <p:cNvSpPr/>
          <p:nvPr/>
        </p:nvSpPr>
        <p:spPr>
          <a:xfrm>
            <a:off x="9198864" y="2011680"/>
            <a:ext cx="2606040" cy="2286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9454896" y="2240280"/>
            <a:ext cx="8229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4000"/>
              <a:buFont typeface="Montserrat"/>
              <a:buNone/>
            </a:pPr>
            <a:r>
              <a:rPr b="1" lang="en-US" sz="40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9454896" y="3063240"/>
            <a:ext cx="21488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Profit margin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/>
          <p:nvPr/>
        </p:nvSpPr>
        <p:spPr>
          <a:xfrm>
            <a:off x="9454896" y="3547872"/>
            <a:ext cx="2148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What's left after delivering.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9"/>
          <p:cNvSpPr/>
          <p:nvPr/>
        </p:nvSpPr>
        <p:spPr>
          <a:xfrm>
            <a:off x="640080" y="4709160"/>
            <a:ext cx="10908792" cy="1051560"/>
          </a:xfrm>
          <a:prstGeom prst="rect">
            <a:avLst/>
          </a:prstGeom>
          <a:solidFill>
            <a:srgbClr val="EAF1FB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0" name="Google Shape;19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5001768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9"/>
          <p:cNvSpPr/>
          <p:nvPr/>
        </p:nvSpPr>
        <p:spPr>
          <a:xfrm>
            <a:off x="1600200" y="4709160"/>
            <a:ext cx="969264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These numbers, not Google's, decide what a click is worth.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9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9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0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0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THE MATH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A quick back-of-napkin example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640080" y="1965960"/>
            <a:ext cx="10908792" cy="603504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/>
          <p:nvPr/>
        </p:nvSpPr>
        <p:spPr>
          <a:xfrm>
            <a:off x="640080" y="1965960"/>
            <a:ext cx="109728" cy="603504"/>
          </a:xfrm>
          <a:prstGeom prst="rect">
            <a:avLst/>
          </a:prstGeom>
          <a:solidFill>
            <a:srgbClr val="0D4A8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0"/>
          <p:cNvSpPr/>
          <p:nvPr/>
        </p:nvSpPr>
        <p:spPr>
          <a:xfrm>
            <a:off x="960120" y="1965960"/>
            <a:ext cx="594360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600"/>
              <a:buFont typeface="Montserrat"/>
              <a:buNone/>
            </a:pPr>
            <a:r>
              <a:rPr lang="en-US" sz="16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You spend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0"/>
          <p:cNvSpPr/>
          <p:nvPr/>
        </p:nvSpPr>
        <p:spPr>
          <a:xfrm>
            <a:off x="6492240" y="1965960"/>
            <a:ext cx="466344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$2,000 / month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0"/>
          <p:cNvSpPr/>
          <p:nvPr/>
        </p:nvSpPr>
        <p:spPr>
          <a:xfrm>
            <a:off x="640080" y="2642616"/>
            <a:ext cx="10908792" cy="603504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0"/>
          <p:cNvSpPr/>
          <p:nvPr/>
        </p:nvSpPr>
        <p:spPr>
          <a:xfrm>
            <a:off x="640080" y="2642616"/>
            <a:ext cx="109728" cy="603504"/>
          </a:xfrm>
          <a:prstGeom prst="rect">
            <a:avLst/>
          </a:prstGeom>
          <a:solidFill>
            <a:srgbClr val="0D4A8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0"/>
          <p:cNvSpPr/>
          <p:nvPr/>
        </p:nvSpPr>
        <p:spPr>
          <a:xfrm>
            <a:off x="960120" y="2642616"/>
            <a:ext cx="594360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600"/>
              <a:buFont typeface="Montserrat"/>
              <a:buNone/>
            </a:pPr>
            <a:r>
              <a:rPr lang="en-US" sz="16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Clicks at $4 each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0"/>
          <p:cNvSpPr/>
          <p:nvPr/>
        </p:nvSpPr>
        <p:spPr>
          <a:xfrm>
            <a:off x="6492240" y="2642616"/>
            <a:ext cx="466344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500 clicks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0"/>
          <p:cNvSpPr/>
          <p:nvPr/>
        </p:nvSpPr>
        <p:spPr>
          <a:xfrm>
            <a:off x="640080" y="3319272"/>
            <a:ext cx="10908792" cy="603504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0"/>
          <p:cNvSpPr/>
          <p:nvPr/>
        </p:nvSpPr>
        <p:spPr>
          <a:xfrm>
            <a:off x="640080" y="3319272"/>
            <a:ext cx="109728" cy="603504"/>
          </a:xfrm>
          <a:prstGeom prst="rect">
            <a:avLst/>
          </a:prstGeom>
          <a:solidFill>
            <a:srgbClr val="0D4A8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0"/>
          <p:cNvSpPr/>
          <p:nvPr/>
        </p:nvSpPr>
        <p:spPr>
          <a:xfrm>
            <a:off x="960120" y="3319272"/>
            <a:ext cx="594360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600"/>
              <a:buFont typeface="Montserrat"/>
              <a:buNone/>
            </a:pPr>
            <a:r>
              <a:rPr lang="en-US" sz="16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10% become leads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0"/>
          <p:cNvSpPr/>
          <p:nvPr/>
        </p:nvSpPr>
        <p:spPr>
          <a:xfrm>
            <a:off x="6492240" y="3319272"/>
            <a:ext cx="466344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50 leads ($40 each)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640080" y="3995928"/>
            <a:ext cx="10908792" cy="603504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640080" y="3995928"/>
            <a:ext cx="109728" cy="60350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960120" y="3995928"/>
            <a:ext cx="594360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600"/>
              <a:buFont typeface="Montserrat"/>
              <a:buNone/>
            </a:pPr>
            <a:r>
              <a:rPr lang="en-US" sz="16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20% of leads close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6492240" y="3995928"/>
            <a:ext cx="466344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10 new customers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0"/>
          <p:cNvSpPr/>
          <p:nvPr/>
        </p:nvSpPr>
        <p:spPr>
          <a:xfrm>
            <a:off x="640080" y="4672584"/>
            <a:ext cx="10908792" cy="603504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0"/>
          <p:cNvSpPr/>
          <p:nvPr/>
        </p:nvSpPr>
        <p:spPr>
          <a:xfrm>
            <a:off x="640080" y="4672584"/>
            <a:ext cx="109728" cy="603504"/>
          </a:xfrm>
          <a:prstGeom prst="rect">
            <a:avLst/>
          </a:prstGeom>
          <a:solidFill>
            <a:srgbClr val="2E7D5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960120" y="4672584"/>
            <a:ext cx="594360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600"/>
              <a:buFont typeface="Montserrat"/>
              <a:buNone/>
            </a:pPr>
            <a:r>
              <a:rPr lang="en-US" sz="16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Each worth $1,200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6492240" y="4672584"/>
            <a:ext cx="466344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E7D52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2E7D52"/>
                </a:solidFill>
                <a:latin typeface="Montserrat"/>
                <a:ea typeface="Montserrat"/>
                <a:cs typeface="Montserrat"/>
                <a:sym typeface="Montserrat"/>
              </a:rPr>
              <a:t>$12,000 in revenue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640080" y="5440680"/>
            <a:ext cx="10908792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E7D52"/>
              </a:buClr>
              <a:buSzPts val="1500"/>
              <a:buFont typeface="Montserrat"/>
              <a:buNone/>
            </a:pPr>
            <a:r>
              <a:rPr b="1" lang="en-US" sz="1500">
                <a:solidFill>
                  <a:srgbClr val="2E7D52"/>
                </a:solidFill>
                <a:latin typeface="Montserrat"/>
                <a:ea typeface="Montserrat"/>
                <a:cs typeface="Montserrat"/>
                <a:sym typeface="Montserrat"/>
              </a:rPr>
              <a:t>$2,000 in  →  $12,000 out.  </a:t>
            </a:r>
            <a:r>
              <a:rPr lang="en-US" sz="15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Drop the close rate to 10% and it flips. The funnel is the lever, not the click price.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0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C52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1"/>
          <p:cNvSpPr/>
          <p:nvPr/>
        </p:nvSpPr>
        <p:spPr>
          <a:xfrm>
            <a:off x="594360" y="1325880"/>
            <a:ext cx="365760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23B66"/>
              </a:buClr>
              <a:buSzPts val="13000"/>
              <a:buFont typeface="Montserrat"/>
              <a:buNone/>
            </a:pPr>
            <a:r>
              <a:rPr b="1" lang="en-US" sz="13000">
                <a:solidFill>
                  <a:srgbClr val="123B66"/>
                </a:solidFill>
                <a:latin typeface="Montserrat"/>
                <a:ea typeface="Montserrat"/>
                <a:cs typeface="Montserrat"/>
                <a:sym typeface="Montserrat"/>
              </a:rPr>
              <a:t>03</a:t>
            </a:r>
            <a:endParaRPr sz="1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1"/>
          <p:cNvSpPr/>
          <p:nvPr/>
        </p:nvSpPr>
        <p:spPr>
          <a:xfrm>
            <a:off x="640080" y="3200400"/>
            <a:ext cx="10058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400"/>
              <a:buFont typeface="Montserrat"/>
              <a:buNone/>
            </a:pPr>
            <a:r>
              <a:rPr b="1" lang="en-US" sz="14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SPEND SMARTER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640080" y="3611880"/>
            <a:ext cx="1060704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Montserrat"/>
              <a:buNone/>
            </a:pPr>
            <a:r>
              <a:rPr b="1" lang="en-US" sz="4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Where budgets quietly burn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640080" y="4617720"/>
            <a:ext cx="9875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6E5"/>
              </a:buClr>
              <a:buSzPts val="1700"/>
              <a:buFont typeface="Montserrat"/>
              <a:buNone/>
            </a:pPr>
            <a:r>
              <a:rPr lang="en-US" sz="1700">
                <a:solidFill>
                  <a:srgbClr val="C9D6E5"/>
                </a:solidFill>
                <a:latin typeface="Montserrat"/>
                <a:ea typeface="Montserrat"/>
                <a:cs typeface="Montserrat"/>
                <a:sym typeface="Montserrat"/>
              </a:rPr>
              <a:t>The common ways money leaks, and how to get more from every dollar.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2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2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FOUNDATION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2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Flying blind: no conversion tracking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2"/>
          <p:cNvSpPr/>
          <p:nvPr/>
        </p:nvSpPr>
        <p:spPr>
          <a:xfrm>
            <a:off x="640080" y="2011680"/>
            <a:ext cx="658368" cy="658368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46" name="Google Shape;24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7839" y="2189439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2"/>
          <p:cNvSpPr/>
          <p:nvPr/>
        </p:nvSpPr>
        <p:spPr>
          <a:xfrm>
            <a:off x="1600200" y="1965960"/>
            <a:ext cx="1005840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800"/>
              <a:buFont typeface="Montserrat"/>
              <a:buNone/>
            </a:pPr>
            <a:r>
              <a:rPr lang="en-US" sz="18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If Google can't see which clicks become leads or sales, it optimizes for the wrong thing, and so do you.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2"/>
          <p:cNvSpPr/>
          <p:nvPr/>
        </p:nvSpPr>
        <p:spPr>
          <a:xfrm>
            <a:off x="640080" y="3154680"/>
            <a:ext cx="10908792" cy="8229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2"/>
          <p:cNvSpPr/>
          <p:nvPr/>
        </p:nvSpPr>
        <p:spPr>
          <a:xfrm>
            <a:off x="640080" y="3154680"/>
            <a:ext cx="109728" cy="82296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2"/>
          <p:cNvSpPr/>
          <p:nvPr/>
        </p:nvSpPr>
        <p:spPr>
          <a:xfrm>
            <a:off x="960120" y="3154680"/>
            <a:ext cx="29260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500"/>
              <a:buFont typeface="Montserrat"/>
              <a:buNone/>
            </a:pPr>
            <a:r>
              <a:rPr b="1" lang="en-US" sz="15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Track the wins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2"/>
          <p:cNvSpPr/>
          <p:nvPr/>
        </p:nvSpPr>
        <p:spPr>
          <a:xfrm>
            <a:off x="4023360" y="3154680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450"/>
              <a:buFont typeface="Montserrat"/>
              <a:buNone/>
            </a:pPr>
            <a:r>
              <a:rPr lang="en-US" sz="14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Calls, form fills, and purchases, all counted as conversions.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2"/>
          <p:cNvSpPr/>
          <p:nvPr/>
        </p:nvSpPr>
        <p:spPr>
          <a:xfrm>
            <a:off x="640080" y="4069080"/>
            <a:ext cx="10908792" cy="8229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2"/>
          <p:cNvSpPr/>
          <p:nvPr/>
        </p:nvSpPr>
        <p:spPr>
          <a:xfrm>
            <a:off x="640080" y="4069080"/>
            <a:ext cx="109728" cy="82296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2"/>
          <p:cNvSpPr/>
          <p:nvPr/>
        </p:nvSpPr>
        <p:spPr>
          <a:xfrm>
            <a:off x="960120" y="4069080"/>
            <a:ext cx="29260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500"/>
              <a:buFont typeface="Montserrat"/>
              <a:buNone/>
            </a:pPr>
            <a:r>
              <a:rPr b="1" lang="en-US" sz="15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Before you scale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2"/>
          <p:cNvSpPr/>
          <p:nvPr/>
        </p:nvSpPr>
        <p:spPr>
          <a:xfrm>
            <a:off x="4023360" y="4069080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450"/>
              <a:buFont typeface="Montserrat"/>
              <a:buNone/>
            </a:pPr>
            <a:r>
              <a:rPr lang="en-US" sz="14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No conversions means the AI just chases cheap clicks.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2"/>
          <p:cNvSpPr/>
          <p:nvPr/>
        </p:nvSpPr>
        <p:spPr>
          <a:xfrm>
            <a:off x="640080" y="4983480"/>
            <a:ext cx="10908792" cy="8229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2"/>
          <p:cNvSpPr/>
          <p:nvPr/>
        </p:nvSpPr>
        <p:spPr>
          <a:xfrm>
            <a:off x="640080" y="4983480"/>
            <a:ext cx="109728" cy="82296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960120" y="4983480"/>
            <a:ext cx="29260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500"/>
              <a:buFont typeface="Montserrat"/>
              <a:buNone/>
            </a:pPr>
            <a:r>
              <a:rPr b="1" lang="en-US" sz="15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This is step one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2"/>
          <p:cNvSpPr/>
          <p:nvPr/>
        </p:nvSpPr>
        <p:spPr>
          <a:xfrm>
            <a:off x="4023360" y="4983480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450"/>
              <a:buFont typeface="Montserrat"/>
              <a:buNone/>
            </a:pPr>
            <a:r>
              <a:rPr lang="en-US" sz="14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Everything else in this talk depends on it.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3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KEYWORDS 101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3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Match types: how much rope you give Google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3"/>
          <p:cNvSpPr/>
          <p:nvPr/>
        </p:nvSpPr>
        <p:spPr>
          <a:xfrm>
            <a:off x="640080" y="1920240"/>
            <a:ext cx="104241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700"/>
              <a:buFont typeface="Montserrat"/>
              <a:buNone/>
            </a:pPr>
            <a:r>
              <a:rPr lang="en-US" sz="17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Same keyword, very different reach. Start tight, then loosen as you learn.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640080" y="2514600"/>
            <a:ext cx="3520440" cy="2743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640080" y="2514600"/>
            <a:ext cx="3520440" cy="548640"/>
          </a:xfrm>
          <a:prstGeom prst="rect">
            <a:avLst/>
          </a:prstGeom>
          <a:solidFill>
            <a:srgbClr val="2E7D5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914400" y="2514600"/>
            <a:ext cx="2971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Exact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914400" y="3200400"/>
            <a:ext cx="2971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700"/>
              <a:buFont typeface="Montserrat"/>
              <a:buNone/>
            </a:pPr>
            <a:r>
              <a:rPr b="1" lang="en-US" sz="17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[running shoes]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914400" y="36393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Closest matches only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914400" y="4160520"/>
            <a:ext cx="2971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050"/>
              <a:buFont typeface="Montserrat"/>
              <a:buNone/>
            </a:pPr>
            <a:r>
              <a:rPr b="1" lang="en-US" sz="10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Can show for: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914400" y="4407408"/>
            <a:ext cx="29718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250"/>
              <a:buFont typeface="Montserrat"/>
              <a:buNone/>
            </a:pPr>
            <a:r>
              <a:rPr i="1" lang="en-US" sz="12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running shoes · shoes for running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914400" y="4956048"/>
            <a:ext cx="2971800" cy="0"/>
          </a:xfrm>
          <a:prstGeom prst="rect">
            <a:avLst/>
          </a:prstGeom>
          <a:noFill/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914400" y="5010912"/>
            <a:ext cx="2971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7D52"/>
              </a:buClr>
              <a:buSzPts val="1150"/>
              <a:buFont typeface="Montserrat"/>
              <a:buNone/>
            </a:pPr>
            <a:r>
              <a:rPr b="1" lang="en-US" sz="1150">
                <a:solidFill>
                  <a:srgbClr val="2E7D52"/>
                </a:solidFill>
                <a:latin typeface="Montserrat"/>
                <a:ea typeface="Montserrat"/>
                <a:cs typeface="Montserrat"/>
                <a:sym typeface="Montserrat"/>
              </a:rPr>
              <a:t>Most control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4334256" y="2514600"/>
            <a:ext cx="3520440" cy="2743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4334256" y="2514600"/>
            <a:ext cx="3520440" cy="548640"/>
          </a:xfrm>
          <a:prstGeom prst="rect">
            <a:avLst/>
          </a:prstGeom>
          <a:solidFill>
            <a:srgbClr val="0D4A8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4608576" y="2514600"/>
            <a:ext cx="2971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Phrase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4608576" y="3200400"/>
            <a:ext cx="2971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700"/>
              <a:buFont typeface="Montserrat"/>
              <a:buNone/>
            </a:pPr>
            <a:r>
              <a:rPr b="1" lang="en-US" sz="17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"running shoes"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4608576" y="36393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Must contain the phrase meaning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3"/>
          <p:cNvSpPr/>
          <p:nvPr/>
        </p:nvSpPr>
        <p:spPr>
          <a:xfrm>
            <a:off x="4608576" y="4160520"/>
            <a:ext cx="2971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050"/>
              <a:buFont typeface="Montserrat"/>
              <a:buNone/>
            </a:pPr>
            <a:r>
              <a:rPr b="1" lang="en-US" sz="10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Can show for: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3"/>
          <p:cNvSpPr/>
          <p:nvPr/>
        </p:nvSpPr>
        <p:spPr>
          <a:xfrm>
            <a:off x="4608576" y="4407408"/>
            <a:ext cx="29718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250"/>
              <a:buFont typeface="Montserrat"/>
              <a:buNone/>
            </a:pPr>
            <a:r>
              <a:rPr i="1" lang="en-US" sz="12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buy running shoes online · trail running shoes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3"/>
          <p:cNvSpPr/>
          <p:nvPr/>
        </p:nvSpPr>
        <p:spPr>
          <a:xfrm>
            <a:off x="4608576" y="4956048"/>
            <a:ext cx="2971800" cy="0"/>
          </a:xfrm>
          <a:prstGeom prst="rect">
            <a:avLst/>
          </a:prstGeom>
          <a:noFill/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4608576" y="5010912"/>
            <a:ext cx="2971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150"/>
              <a:buFont typeface="Montserrat"/>
              <a:buNone/>
            </a:pPr>
            <a:r>
              <a:rPr b="1" lang="en-US" sz="11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Balanced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3"/>
          <p:cNvSpPr/>
          <p:nvPr/>
        </p:nvSpPr>
        <p:spPr>
          <a:xfrm>
            <a:off x="8028432" y="2514600"/>
            <a:ext cx="3520440" cy="2743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3"/>
          <p:cNvSpPr/>
          <p:nvPr/>
        </p:nvSpPr>
        <p:spPr>
          <a:xfrm>
            <a:off x="8028432" y="2514600"/>
            <a:ext cx="3520440" cy="54864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3"/>
          <p:cNvSpPr/>
          <p:nvPr/>
        </p:nvSpPr>
        <p:spPr>
          <a:xfrm>
            <a:off x="8302752" y="2514600"/>
            <a:ext cx="2971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Broad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3"/>
          <p:cNvSpPr/>
          <p:nvPr/>
        </p:nvSpPr>
        <p:spPr>
          <a:xfrm>
            <a:off x="8302752" y="3200400"/>
            <a:ext cx="2971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700"/>
              <a:buFont typeface="Montserrat"/>
              <a:buNone/>
            </a:pPr>
            <a:r>
              <a:rPr b="1" lang="en-US" sz="17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running shoes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8302752" y="36393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Anything Google thinks is related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3"/>
          <p:cNvSpPr/>
          <p:nvPr/>
        </p:nvSpPr>
        <p:spPr>
          <a:xfrm>
            <a:off x="8302752" y="4160520"/>
            <a:ext cx="2971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050"/>
              <a:buFont typeface="Montserrat"/>
              <a:buNone/>
            </a:pPr>
            <a:r>
              <a:rPr b="1" lang="en-US" sz="10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Can show for: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8302752" y="4407408"/>
            <a:ext cx="29718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250"/>
              <a:buFont typeface="Montserrat"/>
              <a:buNone/>
            </a:pPr>
            <a:r>
              <a:rPr i="1" lang="en-US" sz="12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best sneakers · marathon training · foot pain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3"/>
          <p:cNvSpPr/>
          <p:nvPr/>
        </p:nvSpPr>
        <p:spPr>
          <a:xfrm>
            <a:off x="8302752" y="4956048"/>
            <a:ext cx="2971800" cy="0"/>
          </a:xfrm>
          <a:prstGeom prst="rect">
            <a:avLst/>
          </a:prstGeom>
          <a:noFill/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3"/>
          <p:cNvSpPr/>
          <p:nvPr/>
        </p:nvSpPr>
        <p:spPr>
          <a:xfrm>
            <a:off x="8302752" y="5010912"/>
            <a:ext cx="2971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5790A"/>
              </a:buClr>
              <a:buSzPts val="1150"/>
              <a:buFont typeface="Montserrat"/>
              <a:buNone/>
            </a:pPr>
            <a:r>
              <a:rPr b="1" lang="en-US" sz="1150">
                <a:solidFill>
                  <a:srgbClr val="B5790A"/>
                </a:solidFill>
                <a:latin typeface="Montserrat"/>
                <a:ea typeface="Montserrat"/>
                <a:cs typeface="Montserrat"/>
                <a:sym typeface="Montserrat"/>
              </a:rPr>
              <a:t>Most reach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640080" y="544068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400"/>
              <a:buFont typeface="Montserrat"/>
              <a:buNone/>
            </a:pPr>
            <a:r>
              <a:rPr b="1" lang="en-US" sz="14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Tighter = more control &amp; less waste.   </a:t>
            </a:r>
            <a:r>
              <a:rPr lang="en-US" sz="14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Broader needs strong negatives and a close eye.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4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4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4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PRUNE THE WASTE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4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Negative keywords: stop paying for junk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4"/>
          <p:cNvSpPr/>
          <p:nvPr/>
        </p:nvSpPr>
        <p:spPr>
          <a:xfrm>
            <a:off x="640080" y="1920240"/>
            <a:ext cx="104241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700"/>
              <a:buFont typeface="Montserrat"/>
              <a:buNone/>
            </a:pPr>
            <a:r>
              <a:rPr lang="en-US" sz="17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Your search terms report shows the real searches. Block the bad ones.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4"/>
          <p:cNvSpPr/>
          <p:nvPr/>
        </p:nvSpPr>
        <p:spPr>
          <a:xfrm>
            <a:off x="3578072" y="2679731"/>
            <a:ext cx="4827900" cy="3246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4"/>
          <p:cNvSpPr/>
          <p:nvPr/>
        </p:nvSpPr>
        <p:spPr>
          <a:xfrm>
            <a:off x="3785890" y="2679731"/>
            <a:ext cx="4827900" cy="567000"/>
          </a:xfrm>
          <a:prstGeom prst="rect">
            <a:avLst/>
          </a:prstGeom>
          <a:solidFill>
            <a:srgbClr val="C0463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4"/>
          <p:cNvSpPr/>
          <p:nvPr/>
        </p:nvSpPr>
        <p:spPr>
          <a:xfrm>
            <a:off x="3852392" y="2679731"/>
            <a:ext cx="42978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None/>
            </a:pPr>
            <a:r>
              <a:rPr b="1" lang="en-US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Searches you don't want to pay for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4"/>
          <p:cNvSpPr/>
          <p:nvPr/>
        </p:nvSpPr>
        <p:spPr>
          <a:xfrm>
            <a:off x="3852392" y="3411251"/>
            <a:ext cx="4297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i="1"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"plumber jobs"  ·  "plumber salary"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i="1"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"how to fix a faucet"  (DIY)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i="1"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"free" · "cheap" · wrong city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i="1"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competitor brand names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4"/>
          <p:cNvSpPr/>
          <p:nvPr/>
        </p:nvSpPr>
        <p:spPr>
          <a:xfrm>
            <a:off x="4060210" y="5240051"/>
            <a:ext cx="4297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350"/>
              <a:buFont typeface="Montserrat"/>
              <a:buNone/>
            </a:pPr>
            <a:r>
              <a:rPr b="1" lang="en-US" sz="13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Add as negatives. </a:t>
            </a:r>
            <a:r>
              <a:rPr lang="en-US" sz="13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Keep a shared list. Review monthly.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4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4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5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5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MISTAKE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5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Sending paid clicks to your homepage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5"/>
          <p:cNvSpPr/>
          <p:nvPr/>
        </p:nvSpPr>
        <p:spPr>
          <a:xfrm>
            <a:off x="640080" y="2011680"/>
            <a:ext cx="658368" cy="658368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29" name="Google Shape;32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7839" y="2189439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15"/>
          <p:cNvSpPr/>
          <p:nvPr/>
        </p:nvSpPr>
        <p:spPr>
          <a:xfrm>
            <a:off x="1600200" y="2057400"/>
            <a:ext cx="100584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My soapbox: </a:t>
            </a:r>
            <a:r>
              <a:rPr lang="en-US" sz="18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your homepage is built for browsers, not buyers.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31" name="Google Shape;33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3182112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15"/>
          <p:cNvSpPr/>
          <p:nvPr/>
        </p:nvSpPr>
        <p:spPr>
          <a:xfrm>
            <a:off x="1188720" y="3154680"/>
            <a:ext cx="10241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650"/>
              <a:buFont typeface="Montserrat"/>
              <a:buNone/>
            </a:pPr>
            <a:r>
              <a:rPr lang="en-US" sz="16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Ten links and no single goal, so clicks leak away</a:t>
            </a:r>
            <a:endParaRPr sz="1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33" name="Google Shape;33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3840480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15"/>
          <p:cNvSpPr/>
          <p:nvPr/>
        </p:nvSpPr>
        <p:spPr>
          <a:xfrm>
            <a:off x="1188720" y="3813048"/>
            <a:ext cx="10241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650"/>
              <a:buFont typeface="Montserrat"/>
              <a:buNone/>
            </a:pPr>
            <a:r>
              <a:rPr lang="en-US" sz="16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Muddy attribution, you can't tell which page drove the lead</a:t>
            </a:r>
            <a:endParaRPr sz="1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35" name="Google Shape;33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4498848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15"/>
          <p:cNvSpPr/>
          <p:nvPr/>
        </p:nvSpPr>
        <p:spPr>
          <a:xfrm>
            <a:off x="1188720" y="4471416"/>
            <a:ext cx="10241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650"/>
              <a:buFont typeface="Montserrat"/>
              <a:buNone/>
            </a:pPr>
            <a:r>
              <a:rPr lang="en-US" sz="16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Generic message doesn't match what they searched</a:t>
            </a:r>
            <a:endParaRPr sz="1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37" name="Google Shape;33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5157216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15"/>
          <p:cNvSpPr/>
          <p:nvPr/>
        </p:nvSpPr>
        <p:spPr>
          <a:xfrm>
            <a:off x="1188720" y="5129784"/>
            <a:ext cx="10241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650"/>
              <a:buFont typeface="Montserrat"/>
              <a:buNone/>
            </a:pPr>
            <a:r>
              <a:rPr lang="en-US" sz="16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Slower and cluttered, so your conversion rate drops</a:t>
            </a:r>
            <a:endParaRPr sz="1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5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5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6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6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6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WHY IT MATTERS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6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Dedicated landing page vs. website page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6"/>
          <p:cNvSpPr/>
          <p:nvPr/>
        </p:nvSpPr>
        <p:spPr>
          <a:xfrm>
            <a:off x="640080" y="1783080"/>
            <a:ext cx="5212080" cy="416052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6"/>
          <p:cNvSpPr/>
          <p:nvPr/>
        </p:nvSpPr>
        <p:spPr>
          <a:xfrm>
            <a:off x="640080" y="1783080"/>
            <a:ext cx="5212080" cy="658368"/>
          </a:xfrm>
          <a:prstGeom prst="rect">
            <a:avLst/>
          </a:prstGeom>
          <a:solidFill>
            <a:srgbClr val="2E7D5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52" name="Google Shape;35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688" y="1956816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16"/>
          <p:cNvSpPr/>
          <p:nvPr/>
        </p:nvSpPr>
        <p:spPr>
          <a:xfrm>
            <a:off x="1371600" y="1783080"/>
            <a:ext cx="438912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Montserrat"/>
              <a:buNone/>
            </a:pPr>
            <a:r>
              <a:rPr b="1" lang="en-US" sz="1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Dedicated landing page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6"/>
          <p:cNvSpPr/>
          <p:nvPr/>
        </p:nvSpPr>
        <p:spPr>
          <a:xfrm>
            <a:off x="1005840" y="2743200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300"/>
              <a:buFont typeface="Montserrat"/>
              <a:buNone/>
            </a:pPr>
            <a:r>
              <a:rPr b="1" lang="en-US" sz="13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One offer, one button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6"/>
          <p:cNvSpPr/>
          <p:nvPr/>
        </p:nvSpPr>
        <p:spPr>
          <a:xfrm>
            <a:off x="1005840" y="3017520"/>
            <a:ext cx="4572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Every word points to a single action.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6"/>
          <p:cNvSpPr/>
          <p:nvPr/>
        </p:nvSpPr>
        <p:spPr>
          <a:xfrm>
            <a:off x="1005840" y="3520440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300"/>
              <a:buFont typeface="Montserrat"/>
              <a:buNone/>
            </a:pPr>
            <a:r>
              <a:rPr b="1" lang="en-US" sz="13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Clean attribution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6"/>
          <p:cNvSpPr/>
          <p:nvPr/>
        </p:nvSpPr>
        <p:spPr>
          <a:xfrm>
            <a:off x="1005840" y="3794760"/>
            <a:ext cx="4572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You know which page earned the lead.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6"/>
          <p:cNvSpPr/>
          <p:nvPr/>
        </p:nvSpPr>
        <p:spPr>
          <a:xfrm>
            <a:off x="1005840" y="4297680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300"/>
              <a:buFont typeface="Montserrat"/>
              <a:buNone/>
            </a:pPr>
            <a:r>
              <a:rPr b="1" lang="en-US" sz="13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Higher conversion rate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6"/>
          <p:cNvSpPr/>
          <p:nvPr/>
        </p:nvSpPr>
        <p:spPr>
          <a:xfrm>
            <a:off x="1005840" y="4572000"/>
            <a:ext cx="4572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Often 2-3x, so lower cost per lead.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6"/>
          <p:cNvSpPr/>
          <p:nvPr/>
        </p:nvSpPr>
        <p:spPr>
          <a:xfrm>
            <a:off x="1005840" y="5074920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300"/>
              <a:buFont typeface="Montserrat"/>
              <a:buNone/>
            </a:pPr>
            <a:r>
              <a:rPr b="1" lang="en-US" sz="13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Fast to test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6"/>
          <p:cNvSpPr/>
          <p:nvPr/>
        </p:nvSpPr>
        <p:spPr>
          <a:xfrm>
            <a:off x="1005840" y="5349240"/>
            <a:ext cx="4572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Swap the offer without touching your site.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6"/>
          <p:cNvSpPr/>
          <p:nvPr/>
        </p:nvSpPr>
        <p:spPr>
          <a:xfrm>
            <a:off x="6126480" y="1783080"/>
            <a:ext cx="5212080" cy="416052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6"/>
          <p:cNvSpPr/>
          <p:nvPr/>
        </p:nvSpPr>
        <p:spPr>
          <a:xfrm>
            <a:off x="6126480" y="1783080"/>
            <a:ext cx="5212080" cy="658368"/>
          </a:xfrm>
          <a:prstGeom prst="rect">
            <a:avLst/>
          </a:prstGeom>
          <a:solidFill>
            <a:srgbClr val="8A98A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64" name="Google Shape;36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19088" y="1956816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16"/>
          <p:cNvSpPr/>
          <p:nvPr/>
        </p:nvSpPr>
        <p:spPr>
          <a:xfrm>
            <a:off x="6858000" y="1783080"/>
            <a:ext cx="438912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Montserrat"/>
              <a:buNone/>
            </a:pPr>
            <a:r>
              <a:rPr b="1" lang="en-US" sz="1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General website page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6"/>
          <p:cNvSpPr/>
          <p:nvPr/>
        </p:nvSpPr>
        <p:spPr>
          <a:xfrm>
            <a:off x="6492240" y="2743200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300"/>
              <a:buFont typeface="Montserrat"/>
              <a:buNone/>
            </a:pPr>
            <a:r>
              <a:rPr b="1" lang="en-US" sz="13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Many links, no focus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6"/>
          <p:cNvSpPr/>
          <p:nvPr/>
        </p:nvSpPr>
        <p:spPr>
          <a:xfrm>
            <a:off x="6492240" y="3017520"/>
            <a:ext cx="4572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Visitors wander off into the menu.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6"/>
          <p:cNvSpPr/>
          <p:nvPr/>
        </p:nvSpPr>
        <p:spPr>
          <a:xfrm>
            <a:off x="6492240" y="3520440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300"/>
              <a:buFont typeface="Montserrat"/>
              <a:buNone/>
            </a:pPr>
            <a:r>
              <a:rPr b="1" lang="en-US" sz="13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Muddy tracking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6"/>
          <p:cNvSpPr/>
          <p:nvPr/>
        </p:nvSpPr>
        <p:spPr>
          <a:xfrm>
            <a:off x="6492240" y="3794760"/>
            <a:ext cx="4572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Hard to isolate paid traffic.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6"/>
          <p:cNvSpPr/>
          <p:nvPr/>
        </p:nvSpPr>
        <p:spPr>
          <a:xfrm>
            <a:off x="6492240" y="4297680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300"/>
              <a:buFont typeface="Montserrat"/>
              <a:buNone/>
            </a:pPr>
            <a:r>
              <a:rPr b="1" lang="en-US" sz="13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Lower conversion rate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6"/>
          <p:cNvSpPr/>
          <p:nvPr/>
        </p:nvSpPr>
        <p:spPr>
          <a:xfrm>
            <a:off x="6492240" y="4572000"/>
            <a:ext cx="4572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Built to inform, not to convert.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6"/>
          <p:cNvSpPr/>
          <p:nvPr/>
        </p:nvSpPr>
        <p:spPr>
          <a:xfrm>
            <a:off x="6492240" y="5074920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300"/>
              <a:buFont typeface="Montserrat"/>
              <a:buNone/>
            </a:pPr>
            <a:r>
              <a:rPr b="1" lang="en-US" sz="13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Slow to change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6"/>
          <p:cNvSpPr/>
          <p:nvPr/>
        </p:nvSpPr>
        <p:spPr>
          <a:xfrm>
            <a:off x="6492240" y="5349240"/>
            <a:ext cx="4572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Edits risk breaking your site.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6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6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16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7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7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7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THE BIGGEST LEVER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17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Great landing pages: what makes them convert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7"/>
          <p:cNvSpPr/>
          <p:nvPr/>
        </p:nvSpPr>
        <p:spPr>
          <a:xfrm>
            <a:off x="640080" y="1920240"/>
            <a:ext cx="104241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700"/>
              <a:buFont typeface="Montserrat"/>
              <a:buNone/>
            </a:pPr>
            <a:r>
              <a:rPr lang="en-US" sz="17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This one change moves the needle more than almost anything else in the account.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7"/>
          <p:cNvSpPr/>
          <p:nvPr/>
        </p:nvSpPr>
        <p:spPr>
          <a:xfrm>
            <a:off x="640080" y="2514600"/>
            <a:ext cx="3108960" cy="3246120"/>
          </a:xfrm>
          <a:prstGeom prst="rect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7"/>
          <p:cNvSpPr/>
          <p:nvPr/>
        </p:nvSpPr>
        <p:spPr>
          <a:xfrm>
            <a:off x="640080" y="3017520"/>
            <a:ext cx="310896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C24B"/>
              </a:buClr>
              <a:buSzPts val="5200"/>
              <a:buFont typeface="Montserrat"/>
              <a:buNone/>
            </a:pPr>
            <a:r>
              <a:rPr b="1" lang="en-US" sz="5200">
                <a:solidFill>
                  <a:srgbClr val="FFC24B"/>
                </a:solidFill>
                <a:latin typeface="Montserrat"/>
                <a:ea typeface="Montserrat"/>
                <a:cs typeface="Montserrat"/>
                <a:sym typeface="Montserrat"/>
              </a:rPr>
              <a:t>2-3x</a:t>
            </a:r>
            <a:endParaRPr sz="5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7"/>
          <p:cNvSpPr/>
          <p:nvPr/>
        </p:nvSpPr>
        <p:spPr>
          <a:xfrm>
            <a:off x="960120" y="4069080"/>
            <a:ext cx="246888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6E2F0"/>
              </a:buClr>
              <a:buSzPts val="1500"/>
              <a:buFont typeface="Montserrat"/>
              <a:buNone/>
            </a:pPr>
            <a:r>
              <a:rPr lang="en-US" sz="1500">
                <a:solidFill>
                  <a:srgbClr val="D6E2F0"/>
                </a:solidFill>
                <a:latin typeface="Montserrat"/>
                <a:ea typeface="Montserrat"/>
                <a:cs typeface="Montserrat"/>
                <a:sym typeface="Montserrat"/>
              </a:rPr>
              <a:t>conversion rate vs. a generic page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7"/>
          <p:cNvSpPr/>
          <p:nvPr/>
        </p:nvSpPr>
        <p:spPr>
          <a:xfrm>
            <a:off x="4023344" y="2514600"/>
            <a:ext cx="6144600" cy="3246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7"/>
          <p:cNvSpPr/>
          <p:nvPr/>
        </p:nvSpPr>
        <p:spPr>
          <a:xfrm>
            <a:off x="4343400" y="2788925"/>
            <a:ext cx="53901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177800" lvl="0" marL="1778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450"/>
              <a:buFont typeface="Montserrat"/>
              <a:buChar char="•"/>
            </a:pPr>
            <a:r>
              <a:rPr lang="en-US" sz="14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Message matches the ad and the search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1C2B3A"/>
              </a:buClr>
              <a:buSzPts val="1450"/>
              <a:buFont typeface="Montserrat"/>
              <a:buChar char="•"/>
            </a:pPr>
            <a:r>
              <a:rPr lang="en-US" sz="14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One clear action, form or click-to-call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1C2B3A"/>
              </a:buClr>
              <a:buSzPts val="1450"/>
              <a:buFont typeface="Montserrat"/>
              <a:buChar char="•"/>
            </a:pPr>
            <a:r>
              <a:rPr lang="en-US" sz="14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Fast, mobile-first, no clutter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1C2B3A"/>
              </a:buClr>
              <a:buSzPts val="1450"/>
              <a:buFont typeface="Montserrat"/>
              <a:buChar char="•"/>
            </a:pPr>
            <a:r>
              <a:rPr lang="en-US" sz="14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Proof: reviews, ratings, guarantees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1C2B3A"/>
              </a:buClr>
              <a:buSzPts val="1450"/>
              <a:buFont typeface="Montserrat"/>
              <a:buChar char="•"/>
            </a:pPr>
            <a:r>
              <a:rPr lang="en-US" sz="14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The offer and button above the fold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7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7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8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8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8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FREE REAL ESTATE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8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Own the page with assets (old "extensions")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8"/>
          <p:cNvSpPr/>
          <p:nvPr/>
        </p:nvSpPr>
        <p:spPr>
          <a:xfrm>
            <a:off x="640080" y="1920240"/>
            <a:ext cx="104241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700"/>
              <a:buFont typeface="Montserrat"/>
              <a:buNone/>
            </a:pPr>
            <a:r>
              <a:rPr lang="en-US" sz="17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Bigger ads earn more clicks and push competitors down. Assets are free, use them.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18"/>
          <p:cNvSpPr/>
          <p:nvPr/>
        </p:nvSpPr>
        <p:spPr>
          <a:xfrm>
            <a:off x="640080" y="2514600"/>
            <a:ext cx="3520440" cy="123444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8"/>
          <p:cNvSpPr/>
          <p:nvPr/>
        </p:nvSpPr>
        <p:spPr>
          <a:xfrm>
            <a:off x="640080" y="2514600"/>
            <a:ext cx="91440" cy="123444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05" name="Google Shape;40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688" y="2761488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18"/>
          <p:cNvSpPr/>
          <p:nvPr/>
        </p:nvSpPr>
        <p:spPr>
          <a:xfrm>
            <a:off x="1508760" y="2697480"/>
            <a:ext cx="2514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500"/>
              <a:buFont typeface="Montserrat"/>
              <a:buNone/>
            </a:pPr>
            <a:r>
              <a:rPr b="1" lang="en-US" sz="15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Sitelinks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8"/>
          <p:cNvSpPr/>
          <p:nvPr/>
        </p:nvSpPr>
        <p:spPr>
          <a:xfrm>
            <a:off x="932688" y="3172968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00"/>
              <a:buFont typeface="Montserrat"/>
              <a:buNone/>
            </a:pPr>
            <a:r>
              <a:rPr lang="en-US" sz="12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Extra links to key pages (Pricing, Reviews)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8"/>
          <p:cNvSpPr/>
          <p:nvPr/>
        </p:nvSpPr>
        <p:spPr>
          <a:xfrm>
            <a:off x="4334256" y="2514600"/>
            <a:ext cx="3520440" cy="123444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8"/>
          <p:cNvSpPr/>
          <p:nvPr/>
        </p:nvSpPr>
        <p:spPr>
          <a:xfrm>
            <a:off x="4334256" y="2514600"/>
            <a:ext cx="91440" cy="123444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10" name="Google Shape;41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6864" y="2761488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18"/>
          <p:cNvSpPr/>
          <p:nvPr/>
        </p:nvSpPr>
        <p:spPr>
          <a:xfrm>
            <a:off x="5202936" y="2697480"/>
            <a:ext cx="2514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500"/>
              <a:buFont typeface="Montserrat"/>
              <a:buNone/>
            </a:pPr>
            <a:r>
              <a:rPr b="1" lang="en-US" sz="15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Callouts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8"/>
          <p:cNvSpPr/>
          <p:nvPr/>
        </p:nvSpPr>
        <p:spPr>
          <a:xfrm>
            <a:off x="4626864" y="3172968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00"/>
              <a:buFont typeface="Montserrat"/>
              <a:buNone/>
            </a:pPr>
            <a:r>
              <a:rPr lang="en-US" sz="12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Short perks: "24/7 service", "Free estimates"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8"/>
          <p:cNvSpPr/>
          <p:nvPr/>
        </p:nvSpPr>
        <p:spPr>
          <a:xfrm>
            <a:off x="8028432" y="2514600"/>
            <a:ext cx="3520440" cy="123444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8"/>
          <p:cNvSpPr/>
          <p:nvPr/>
        </p:nvSpPr>
        <p:spPr>
          <a:xfrm>
            <a:off x="8028432" y="2514600"/>
            <a:ext cx="91440" cy="123444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15" name="Google Shape;415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21040" y="2761488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18"/>
          <p:cNvSpPr/>
          <p:nvPr/>
        </p:nvSpPr>
        <p:spPr>
          <a:xfrm>
            <a:off x="8897112" y="2697480"/>
            <a:ext cx="2514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500"/>
              <a:buFont typeface="Montserrat"/>
              <a:buNone/>
            </a:pPr>
            <a:r>
              <a:rPr b="1" lang="en-US" sz="15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Structured snippets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8"/>
          <p:cNvSpPr/>
          <p:nvPr/>
        </p:nvSpPr>
        <p:spPr>
          <a:xfrm>
            <a:off x="8321040" y="3172968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00"/>
              <a:buFont typeface="Montserrat"/>
              <a:buNone/>
            </a:pPr>
            <a:r>
              <a:rPr lang="en-US" sz="12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List your services, brands, or areas served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18"/>
          <p:cNvSpPr/>
          <p:nvPr/>
        </p:nvSpPr>
        <p:spPr>
          <a:xfrm>
            <a:off x="640080" y="3931920"/>
            <a:ext cx="3520440" cy="123444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18"/>
          <p:cNvSpPr/>
          <p:nvPr/>
        </p:nvSpPr>
        <p:spPr>
          <a:xfrm>
            <a:off x="640080" y="3931920"/>
            <a:ext cx="91440" cy="123444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20" name="Google Shape;420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32688" y="4178808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18"/>
          <p:cNvSpPr/>
          <p:nvPr/>
        </p:nvSpPr>
        <p:spPr>
          <a:xfrm>
            <a:off x="1508760" y="4114800"/>
            <a:ext cx="2514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500"/>
              <a:buFont typeface="Montserrat"/>
              <a:buNone/>
            </a:pPr>
            <a:r>
              <a:rPr b="1" lang="en-US" sz="15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Call asset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8"/>
          <p:cNvSpPr/>
          <p:nvPr/>
        </p:nvSpPr>
        <p:spPr>
          <a:xfrm>
            <a:off x="932688" y="4590288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00"/>
              <a:buFont typeface="Montserrat"/>
              <a:buNone/>
            </a:pPr>
            <a:r>
              <a:rPr lang="en-US" sz="12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Tap-to-call button right on the ad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8"/>
          <p:cNvSpPr/>
          <p:nvPr/>
        </p:nvSpPr>
        <p:spPr>
          <a:xfrm>
            <a:off x="4334256" y="3931920"/>
            <a:ext cx="3520440" cy="123444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8"/>
          <p:cNvSpPr/>
          <p:nvPr/>
        </p:nvSpPr>
        <p:spPr>
          <a:xfrm>
            <a:off x="4334256" y="3931920"/>
            <a:ext cx="91440" cy="123444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25" name="Google Shape;425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26864" y="4178808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18"/>
          <p:cNvSpPr/>
          <p:nvPr/>
        </p:nvSpPr>
        <p:spPr>
          <a:xfrm>
            <a:off x="5202936" y="4114800"/>
            <a:ext cx="2514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500"/>
              <a:buFont typeface="Montserrat"/>
              <a:buNone/>
            </a:pPr>
            <a:r>
              <a:rPr b="1" lang="en-US" sz="15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Location asset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8"/>
          <p:cNvSpPr/>
          <p:nvPr/>
        </p:nvSpPr>
        <p:spPr>
          <a:xfrm>
            <a:off x="4626864" y="4590288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00"/>
              <a:buFont typeface="Montserrat"/>
              <a:buNone/>
            </a:pPr>
            <a:r>
              <a:rPr lang="en-US" sz="12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Show your address and a map pin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8"/>
          <p:cNvSpPr/>
          <p:nvPr/>
        </p:nvSpPr>
        <p:spPr>
          <a:xfrm>
            <a:off x="8028432" y="3931920"/>
            <a:ext cx="3520440" cy="123444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8"/>
          <p:cNvSpPr/>
          <p:nvPr/>
        </p:nvSpPr>
        <p:spPr>
          <a:xfrm>
            <a:off x="8028432" y="3931920"/>
            <a:ext cx="91440" cy="123444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30" name="Google Shape;430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321040" y="4178808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18"/>
          <p:cNvSpPr/>
          <p:nvPr/>
        </p:nvSpPr>
        <p:spPr>
          <a:xfrm>
            <a:off x="8897112" y="4114800"/>
            <a:ext cx="2514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500"/>
              <a:buFont typeface="Montserrat"/>
              <a:buNone/>
            </a:pPr>
            <a:r>
              <a:rPr b="1" lang="en-US" sz="15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Image &amp; promo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8"/>
          <p:cNvSpPr/>
          <p:nvPr/>
        </p:nvSpPr>
        <p:spPr>
          <a:xfrm>
            <a:off x="8321040" y="4590288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00"/>
              <a:buFont typeface="Montserrat"/>
              <a:buNone/>
            </a:pPr>
            <a:r>
              <a:rPr lang="en-US" sz="12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A photo and any current offer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8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8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9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19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19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MISTAKE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19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Set it and forget it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9"/>
          <p:cNvSpPr/>
          <p:nvPr/>
        </p:nvSpPr>
        <p:spPr>
          <a:xfrm>
            <a:off x="640080" y="2011680"/>
            <a:ext cx="658368" cy="658368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45" name="Google Shape;44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7839" y="2189439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19"/>
          <p:cNvSpPr/>
          <p:nvPr/>
        </p:nvSpPr>
        <p:spPr>
          <a:xfrm>
            <a:off x="1600200" y="1965960"/>
            <a:ext cx="100584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800"/>
              <a:buFont typeface="Montserrat"/>
              <a:buNone/>
            </a:pPr>
            <a:r>
              <a:rPr lang="en-US" sz="18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Google Ads is not a slow cooker. Untouched accounts drift, and the defaults rarely favor your profit.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19"/>
          <p:cNvSpPr/>
          <p:nvPr/>
        </p:nvSpPr>
        <p:spPr>
          <a:xfrm>
            <a:off x="640080" y="3200400"/>
            <a:ext cx="5349240" cy="120700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9"/>
          <p:cNvSpPr/>
          <p:nvPr/>
        </p:nvSpPr>
        <p:spPr>
          <a:xfrm>
            <a:off x="640080" y="3200400"/>
            <a:ext cx="109728" cy="1207008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9"/>
          <p:cNvSpPr/>
          <p:nvPr/>
        </p:nvSpPr>
        <p:spPr>
          <a:xfrm>
            <a:off x="960120" y="3401568"/>
            <a:ext cx="4800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Budgets auto-shift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19"/>
          <p:cNvSpPr/>
          <p:nvPr/>
        </p:nvSpPr>
        <p:spPr>
          <a:xfrm>
            <a:off x="960120" y="3822192"/>
            <a:ext cx="4800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300"/>
              <a:buFont typeface="Montserrat"/>
              <a:buNone/>
            </a:pPr>
            <a:r>
              <a:rPr lang="en-US" sz="13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Spend pools into the cheapest, not the best.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19"/>
          <p:cNvSpPr/>
          <p:nvPr/>
        </p:nvSpPr>
        <p:spPr>
          <a:xfrm>
            <a:off x="6199632" y="3200400"/>
            <a:ext cx="5349240" cy="120700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19"/>
          <p:cNvSpPr/>
          <p:nvPr/>
        </p:nvSpPr>
        <p:spPr>
          <a:xfrm>
            <a:off x="6199632" y="3200400"/>
            <a:ext cx="109728" cy="1207008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19"/>
          <p:cNvSpPr/>
          <p:nvPr/>
        </p:nvSpPr>
        <p:spPr>
          <a:xfrm>
            <a:off x="6519672" y="3401568"/>
            <a:ext cx="4800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Junk searches creep in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19"/>
          <p:cNvSpPr/>
          <p:nvPr/>
        </p:nvSpPr>
        <p:spPr>
          <a:xfrm>
            <a:off x="6519672" y="3822192"/>
            <a:ext cx="4800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300"/>
              <a:buFont typeface="Montserrat"/>
              <a:buNone/>
            </a:pPr>
            <a:r>
              <a:rPr lang="en-US" sz="13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Without pruning, waste compounds weekly.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9"/>
          <p:cNvSpPr/>
          <p:nvPr/>
        </p:nvSpPr>
        <p:spPr>
          <a:xfrm>
            <a:off x="640080" y="4572000"/>
            <a:ext cx="5349240" cy="120700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9"/>
          <p:cNvSpPr/>
          <p:nvPr/>
        </p:nvSpPr>
        <p:spPr>
          <a:xfrm>
            <a:off x="640080" y="4572000"/>
            <a:ext cx="109728" cy="1207008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9"/>
          <p:cNvSpPr/>
          <p:nvPr/>
        </p:nvSpPr>
        <p:spPr>
          <a:xfrm>
            <a:off x="960120" y="4773168"/>
            <a:ext cx="4800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Prices &amp; rivals change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9"/>
          <p:cNvSpPr/>
          <p:nvPr/>
        </p:nvSpPr>
        <p:spPr>
          <a:xfrm>
            <a:off x="960120" y="5193792"/>
            <a:ext cx="4800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300"/>
              <a:buFont typeface="Montserrat"/>
              <a:buNone/>
            </a:pPr>
            <a:r>
              <a:rPr lang="en-US" sz="13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Last quarter's winning bid can now lose.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19"/>
          <p:cNvSpPr/>
          <p:nvPr/>
        </p:nvSpPr>
        <p:spPr>
          <a:xfrm>
            <a:off x="6199632" y="4572000"/>
            <a:ext cx="5349240" cy="120700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19"/>
          <p:cNvSpPr/>
          <p:nvPr/>
        </p:nvSpPr>
        <p:spPr>
          <a:xfrm>
            <a:off x="6199632" y="4572000"/>
            <a:ext cx="109728" cy="1207008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19"/>
          <p:cNvSpPr/>
          <p:nvPr/>
        </p:nvSpPr>
        <p:spPr>
          <a:xfrm>
            <a:off x="6519672" y="4773168"/>
            <a:ext cx="4800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Auto-applied changes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19"/>
          <p:cNvSpPr/>
          <p:nvPr/>
        </p:nvSpPr>
        <p:spPr>
          <a:xfrm>
            <a:off x="6519672" y="5193792"/>
            <a:ext cx="4800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300"/>
              <a:buFont typeface="Montserrat"/>
              <a:buNone/>
            </a:pPr>
            <a:r>
              <a:rPr lang="en-US" sz="13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Google tweaks settings unless you opt out.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9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19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C52"/>
        </a:solid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20"/>
          <p:cNvSpPr/>
          <p:nvPr/>
        </p:nvSpPr>
        <p:spPr>
          <a:xfrm>
            <a:off x="594360" y="1325880"/>
            <a:ext cx="365760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23B66"/>
              </a:buClr>
              <a:buSzPts val="13000"/>
              <a:buFont typeface="Montserrat"/>
              <a:buNone/>
            </a:pPr>
            <a:r>
              <a:rPr b="1" lang="en-US" sz="13000">
                <a:solidFill>
                  <a:srgbClr val="123B66"/>
                </a:solidFill>
                <a:latin typeface="Montserrat"/>
                <a:ea typeface="Montserrat"/>
                <a:cs typeface="Montserrat"/>
                <a:sym typeface="Montserrat"/>
              </a:rPr>
              <a:t>04</a:t>
            </a:r>
            <a:endParaRPr sz="1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20"/>
          <p:cNvSpPr/>
          <p:nvPr/>
        </p:nvSpPr>
        <p:spPr>
          <a:xfrm>
            <a:off x="640080" y="3200400"/>
            <a:ext cx="10058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400"/>
              <a:buFont typeface="Montserrat"/>
              <a:buNone/>
            </a:pPr>
            <a:r>
              <a:rPr b="1" lang="en-US" sz="14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THE BIG UNLOCK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20"/>
          <p:cNvSpPr/>
          <p:nvPr/>
        </p:nvSpPr>
        <p:spPr>
          <a:xfrm>
            <a:off x="640080" y="3611880"/>
            <a:ext cx="1060704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Montserrat"/>
              <a:buNone/>
            </a:pPr>
            <a:r>
              <a:rPr b="1" lang="en-US" sz="4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Track the lead all the way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Montserrat"/>
              <a:buNone/>
            </a:pPr>
            <a:r>
              <a:rPr b="1" lang="en-US" sz="4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the sale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20"/>
          <p:cNvSpPr/>
          <p:nvPr/>
        </p:nvSpPr>
        <p:spPr>
          <a:xfrm>
            <a:off x="640080" y="4983480"/>
            <a:ext cx="9875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6E5"/>
              </a:buClr>
              <a:buSzPts val="1700"/>
              <a:buFont typeface="Montserrat"/>
              <a:buNone/>
            </a:pPr>
            <a:r>
              <a:rPr lang="en-US" sz="1700">
                <a:solidFill>
                  <a:srgbClr val="C9D6E5"/>
                </a:solidFill>
                <a:latin typeface="Montserrat"/>
                <a:ea typeface="Montserrat"/>
                <a:cs typeface="Montserrat"/>
                <a:sym typeface="Montserrat"/>
              </a:rPr>
              <a:t>Most accounts stop at the form fill. The money is in what happens next.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21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21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THE GAP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21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Google sees the lead, not the sale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21"/>
          <p:cNvSpPr/>
          <p:nvPr/>
        </p:nvSpPr>
        <p:spPr>
          <a:xfrm>
            <a:off x="640080" y="1920240"/>
            <a:ext cx="104241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800"/>
              <a:buFont typeface="Montserrat"/>
              <a:buNone/>
            </a:pPr>
            <a:r>
              <a:rPr lang="en-US" sz="18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By default every lead counts the same. But you know some are worth $50 and some $50,000.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21"/>
          <p:cNvSpPr/>
          <p:nvPr/>
        </p:nvSpPr>
        <p:spPr>
          <a:xfrm>
            <a:off x="640080" y="2743200"/>
            <a:ext cx="10908792" cy="1188720"/>
          </a:xfrm>
          <a:prstGeom prst="rect">
            <a:avLst/>
          </a:prstGeom>
          <a:solidFill>
            <a:srgbClr val="EAF1FB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21"/>
          <p:cNvSpPr/>
          <p:nvPr/>
        </p:nvSpPr>
        <p:spPr>
          <a:xfrm>
            <a:off x="960120" y="2880360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100"/>
              <a:buFont typeface="Montserrat"/>
              <a:buNone/>
            </a:pPr>
            <a:r>
              <a:rPr b="1" lang="en-US" sz="11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WHAT GOOGLE SEES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21"/>
          <p:cNvSpPr/>
          <p:nvPr/>
        </p:nvSpPr>
        <p:spPr>
          <a:xfrm>
            <a:off x="960120" y="3200400"/>
            <a:ext cx="102412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"50 leads this month"  -  all counted equally.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1"/>
          <p:cNvSpPr/>
          <p:nvPr/>
        </p:nvSpPr>
        <p:spPr>
          <a:xfrm>
            <a:off x="640080" y="4160520"/>
            <a:ext cx="10908792" cy="1417320"/>
          </a:xfrm>
          <a:prstGeom prst="rect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21"/>
          <p:cNvSpPr/>
          <p:nvPr/>
        </p:nvSpPr>
        <p:spPr>
          <a:xfrm>
            <a:off x="960120" y="43159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100"/>
              <a:buFont typeface="Montserrat"/>
              <a:buNone/>
            </a:pPr>
            <a:r>
              <a:rPr b="1" lang="en-US" sz="11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WHAT YOU SEE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1"/>
          <p:cNvSpPr/>
          <p:nvPr/>
        </p:nvSpPr>
        <p:spPr>
          <a:xfrm>
            <a:off x="960120" y="4617720"/>
            <a:ext cx="102412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"8 of those became $54,000 in real jobs, from just 3 keywords."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21"/>
          <p:cNvSpPr/>
          <p:nvPr/>
        </p:nvSpPr>
        <p:spPr>
          <a:xfrm>
            <a:off x="640080" y="5779008"/>
            <a:ext cx="104241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400"/>
              <a:buFont typeface="Montserrat"/>
              <a:buNone/>
            </a:pPr>
            <a:r>
              <a:rPr i="1" lang="en-US" sz="14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Close that gap and you optimize for revenue, not form fills.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21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21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21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22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22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CALLS ARE LEADS TOO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22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Track the calls, not just the clicks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22"/>
          <p:cNvSpPr/>
          <p:nvPr/>
        </p:nvSpPr>
        <p:spPr>
          <a:xfrm>
            <a:off x="640080" y="1920240"/>
            <a:ext cx="104241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700"/>
              <a:buFont typeface="Montserrat"/>
              <a:buNone/>
            </a:pPr>
            <a:r>
              <a:rPr lang="en-US" sz="17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For local businesses, the best leads often pick up the phone. Count them.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22"/>
          <p:cNvSpPr/>
          <p:nvPr/>
        </p:nvSpPr>
        <p:spPr>
          <a:xfrm>
            <a:off x="640080" y="2468880"/>
            <a:ext cx="6949440" cy="74980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22"/>
          <p:cNvSpPr/>
          <p:nvPr/>
        </p:nvSpPr>
        <p:spPr>
          <a:xfrm>
            <a:off x="822960" y="2615184"/>
            <a:ext cx="457200" cy="457200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06" name="Google Shape;50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6404" y="2738628"/>
            <a:ext cx="210312" cy="210312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22"/>
          <p:cNvSpPr/>
          <p:nvPr/>
        </p:nvSpPr>
        <p:spPr>
          <a:xfrm>
            <a:off x="1463040" y="2542032"/>
            <a:ext cx="5943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450"/>
              <a:buFont typeface="Montserrat"/>
              <a:buNone/>
            </a:pPr>
            <a:r>
              <a:rPr b="1" lang="en-US" sz="14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Call assets &amp; call-only ads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22"/>
          <p:cNvSpPr/>
          <p:nvPr/>
        </p:nvSpPr>
        <p:spPr>
          <a:xfrm>
            <a:off x="1463040" y="2852928"/>
            <a:ext cx="5943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00"/>
              <a:buFont typeface="Montserrat"/>
              <a:buNone/>
            </a:pPr>
            <a:r>
              <a:rPr lang="en-US" sz="12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Let people tap to call straight from the ad.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22"/>
          <p:cNvSpPr/>
          <p:nvPr/>
        </p:nvSpPr>
        <p:spPr>
          <a:xfrm>
            <a:off x="640080" y="3310128"/>
            <a:ext cx="6949440" cy="74980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22"/>
          <p:cNvSpPr/>
          <p:nvPr/>
        </p:nvSpPr>
        <p:spPr>
          <a:xfrm>
            <a:off x="822960" y="3456432"/>
            <a:ext cx="457200" cy="457200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11" name="Google Shape;51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6404" y="3579876"/>
            <a:ext cx="210312" cy="210312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22"/>
          <p:cNvSpPr/>
          <p:nvPr/>
        </p:nvSpPr>
        <p:spPr>
          <a:xfrm>
            <a:off x="1463040" y="3383280"/>
            <a:ext cx="5943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450"/>
              <a:buFont typeface="Montserrat"/>
              <a:buNone/>
            </a:pPr>
            <a:r>
              <a:rPr b="1" lang="en-US" sz="14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Google forwarding numbers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22"/>
          <p:cNvSpPr/>
          <p:nvPr/>
        </p:nvSpPr>
        <p:spPr>
          <a:xfrm>
            <a:off x="1463040" y="3694176"/>
            <a:ext cx="5943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00"/>
              <a:buFont typeface="Montserrat"/>
              <a:buNone/>
            </a:pPr>
            <a:r>
              <a:rPr lang="en-US" sz="12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Count calls over ~60 seconds as conversions.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22"/>
          <p:cNvSpPr/>
          <p:nvPr/>
        </p:nvSpPr>
        <p:spPr>
          <a:xfrm>
            <a:off x="640080" y="4151376"/>
            <a:ext cx="6949440" cy="74980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22"/>
          <p:cNvSpPr/>
          <p:nvPr/>
        </p:nvSpPr>
        <p:spPr>
          <a:xfrm>
            <a:off x="822960" y="4297680"/>
            <a:ext cx="457200" cy="457200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16" name="Google Shape;516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46404" y="4421124"/>
            <a:ext cx="210312" cy="210312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22"/>
          <p:cNvSpPr/>
          <p:nvPr/>
        </p:nvSpPr>
        <p:spPr>
          <a:xfrm>
            <a:off x="1463040" y="4224528"/>
            <a:ext cx="5943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450"/>
              <a:buFont typeface="Montserrat"/>
              <a:buNone/>
            </a:pPr>
            <a:r>
              <a:rPr b="1" lang="en-US" sz="14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Call tracking numbers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22"/>
          <p:cNvSpPr/>
          <p:nvPr/>
        </p:nvSpPr>
        <p:spPr>
          <a:xfrm>
            <a:off x="1463040" y="4535424"/>
            <a:ext cx="5943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00"/>
              <a:buFont typeface="Montserrat"/>
              <a:buNone/>
            </a:pPr>
            <a:r>
              <a:rPr lang="en-US" sz="12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CallRail or WhatConverts tie each call to its keyword, and record it.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22"/>
          <p:cNvSpPr/>
          <p:nvPr/>
        </p:nvSpPr>
        <p:spPr>
          <a:xfrm>
            <a:off x="640080" y="4992624"/>
            <a:ext cx="6949440" cy="74980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22"/>
          <p:cNvSpPr/>
          <p:nvPr/>
        </p:nvSpPr>
        <p:spPr>
          <a:xfrm>
            <a:off x="822960" y="5138928"/>
            <a:ext cx="457200" cy="457200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21" name="Google Shape;521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46404" y="5262372"/>
            <a:ext cx="210312" cy="210312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22"/>
          <p:cNvSpPr/>
          <p:nvPr/>
        </p:nvSpPr>
        <p:spPr>
          <a:xfrm>
            <a:off x="1463040" y="5065776"/>
            <a:ext cx="5943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450"/>
              <a:buFont typeface="Montserrat"/>
              <a:buNone/>
            </a:pPr>
            <a:r>
              <a:rPr b="1" lang="en-US" sz="14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Feed outcomes back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22"/>
          <p:cNvSpPr/>
          <p:nvPr/>
        </p:nvSpPr>
        <p:spPr>
          <a:xfrm>
            <a:off x="1463040" y="5376672"/>
            <a:ext cx="5943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00"/>
              <a:buFont typeface="Montserrat"/>
              <a:buNone/>
            </a:pPr>
            <a:r>
              <a:rPr lang="en-US" sz="12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Mark which calls became customers, like offline conversions.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24" name="Google Shape;524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432036" y="3566160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22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22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22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3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23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23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HOW IT WORKS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23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Offline conversion tracking, simply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23"/>
          <p:cNvSpPr/>
          <p:nvPr/>
        </p:nvSpPr>
        <p:spPr>
          <a:xfrm>
            <a:off x="640080" y="1920240"/>
            <a:ext cx="104241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700"/>
              <a:buFont typeface="Montserrat"/>
              <a:buNone/>
            </a:pPr>
            <a:r>
              <a:rPr lang="en-US" sz="17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Google passes a hidden click ID, your CRM stores it, you send the outcome back.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23"/>
          <p:cNvSpPr/>
          <p:nvPr/>
        </p:nvSpPr>
        <p:spPr>
          <a:xfrm>
            <a:off x="640080" y="2606040"/>
            <a:ext cx="2542032" cy="2468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23"/>
          <p:cNvSpPr/>
          <p:nvPr/>
        </p:nvSpPr>
        <p:spPr>
          <a:xfrm>
            <a:off x="1591056" y="2898648"/>
            <a:ext cx="640080" cy="640080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39" name="Google Shape;53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3878" y="3071470"/>
            <a:ext cx="294437" cy="294437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23"/>
          <p:cNvSpPr/>
          <p:nvPr/>
        </p:nvSpPr>
        <p:spPr>
          <a:xfrm>
            <a:off x="640080" y="3685032"/>
            <a:ext cx="254203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1. Click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23"/>
          <p:cNvSpPr/>
          <p:nvPr/>
        </p:nvSpPr>
        <p:spPr>
          <a:xfrm>
            <a:off x="868680" y="4087368"/>
            <a:ext cx="208483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Google tags each click with a hidden ID (GCLID).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23"/>
          <p:cNvSpPr/>
          <p:nvPr/>
        </p:nvSpPr>
        <p:spPr>
          <a:xfrm>
            <a:off x="3429000" y="2606040"/>
            <a:ext cx="2542032" cy="2468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23"/>
          <p:cNvSpPr/>
          <p:nvPr/>
        </p:nvSpPr>
        <p:spPr>
          <a:xfrm>
            <a:off x="4379976" y="2898648"/>
            <a:ext cx="640080" cy="640080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44" name="Google Shape;54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2798" y="3071470"/>
            <a:ext cx="294437" cy="294437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23"/>
          <p:cNvSpPr/>
          <p:nvPr/>
        </p:nvSpPr>
        <p:spPr>
          <a:xfrm>
            <a:off x="3429000" y="3685032"/>
            <a:ext cx="254203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2. Capture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23"/>
          <p:cNvSpPr/>
          <p:nvPr/>
        </p:nvSpPr>
        <p:spPr>
          <a:xfrm>
            <a:off x="3657600" y="4087368"/>
            <a:ext cx="208483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Your form or CRM stores it with the new lead.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23"/>
          <p:cNvSpPr/>
          <p:nvPr/>
        </p:nvSpPr>
        <p:spPr>
          <a:xfrm>
            <a:off x="6217920" y="2606040"/>
            <a:ext cx="2542032" cy="2468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23"/>
          <p:cNvSpPr/>
          <p:nvPr/>
        </p:nvSpPr>
        <p:spPr>
          <a:xfrm>
            <a:off x="7168896" y="2898648"/>
            <a:ext cx="640080" cy="640080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49" name="Google Shape;549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41718" y="3071470"/>
            <a:ext cx="294437" cy="294437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23"/>
          <p:cNvSpPr/>
          <p:nvPr/>
        </p:nvSpPr>
        <p:spPr>
          <a:xfrm>
            <a:off x="6217920" y="3685032"/>
            <a:ext cx="254203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3. Close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23"/>
          <p:cNvSpPr/>
          <p:nvPr/>
        </p:nvSpPr>
        <p:spPr>
          <a:xfrm>
            <a:off x="6446520" y="4087368"/>
            <a:ext cx="208483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Sales marks it won or lost, with the deal value.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23"/>
          <p:cNvSpPr/>
          <p:nvPr/>
        </p:nvSpPr>
        <p:spPr>
          <a:xfrm>
            <a:off x="9006840" y="2606040"/>
            <a:ext cx="2542032" cy="2468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23"/>
          <p:cNvSpPr/>
          <p:nvPr/>
        </p:nvSpPr>
        <p:spPr>
          <a:xfrm>
            <a:off x="9957816" y="2898648"/>
            <a:ext cx="640080" cy="640080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54" name="Google Shape;554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30638" y="3071470"/>
            <a:ext cx="294437" cy="294437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23"/>
          <p:cNvSpPr/>
          <p:nvPr/>
        </p:nvSpPr>
        <p:spPr>
          <a:xfrm>
            <a:off x="9006840" y="3685032"/>
            <a:ext cx="254203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4. Send back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23"/>
          <p:cNvSpPr/>
          <p:nvPr/>
        </p:nvSpPr>
        <p:spPr>
          <a:xfrm>
            <a:off x="9235440" y="4087368"/>
            <a:ext cx="208483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That outcome is imported into Google Ads.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23"/>
          <p:cNvSpPr/>
          <p:nvPr/>
        </p:nvSpPr>
        <p:spPr>
          <a:xfrm>
            <a:off x="640080" y="530352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350"/>
              <a:buFont typeface="Montserrat"/>
              <a:buNone/>
            </a:pPr>
            <a:r>
              <a:rPr i="1" lang="en-US" sz="13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A CRM, a tool like Zapier, or a few one-time settings make this mostly automatic.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23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23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23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4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24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24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WHY IT MATTERS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24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Better reporting and better performance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24"/>
          <p:cNvSpPr/>
          <p:nvPr/>
        </p:nvSpPr>
        <p:spPr>
          <a:xfrm>
            <a:off x="640080" y="1828800"/>
            <a:ext cx="5303520" cy="40690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24"/>
          <p:cNvSpPr/>
          <p:nvPr/>
        </p:nvSpPr>
        <p:spPr>
          <a:xfrm>
            <a:off x="640080" y="1828800"/>
            <a:ext cx="5303520" cy="14630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24"/>
          <p:cNvSpPr/>
          <p:nvPr/>
        </p:nvSpPr>
        <p:spPr>
          <a:xfrm>
            <a:off x="1005840" y="2240280"/>
            <a:ext cx="658368" cy="658368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72" name="Google Shape;57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3599" y="2418039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24"/>
          <p:cNvSpPr/>
          <p:nvPr/>
        </p:nvSpPr>
        <p:spPr>
          <a:xfrm>
            <a:off x="1874520" y="2286000"/>
            <a:ext cx="3840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Reporting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24"/>
          <p:cNvSpPr/>
          <p:nvPr/>
        </p:nvSpPr>
        <p:spPr>
          <a:xfrm>
            <a:off x="1005840" y="3154680"/>
            <a:ext cx="461772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550"/>
              <a:buFont typeface="Montserrat"/>
              <a:buNone/>
            </a:pPr>
            <a:r>
              <a:rPr lang="en-US" sz="15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Report on revenue and true cost per sale, not just leads. Everyone sees the same dollars.</a:t>
            </a:r>
            <a:endParaRPr sz="1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24"/>
          <p:cNvSpPr/>
          <p:nvPr/>
        </p:nvSpPr>
        <p:spPr>
          <a:xfrm>
            <a:off x="1005840" y="5074920"/>
            <a:ext cx="46177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300"/>
              <a:buFont typeface="Montserrat"/>
              <a:buNone/>
            </a:pPr>
            <a:r>
              <a:rPr i="1" lang="en-US" sz="13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Marketing and sales finally agree on "working."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24"/>
          <p:cNvSpPr/>
          <p:nvPr/>
        </p:nvSpPr>
        <p:spPr>
          <a:xfrm>
            <a:off x="6245352" y="1828800"/>
            <a:ext cx="5303520" cy="40690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24"/>
          <p:cNvSpPr/>
          <p:nvPr/>
        </p:nvSpPr>
        <p:spPr>
          <a:xfrm>
            <a:off x="6245352" y="1828800"/>
            <a:ext cx="5303520" cy="14630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24"/>
          <p:cNvSpPr/>
          <p:nvPr/>
        </p:nvSpPr>
        <p:spPr>
          <a:xfrm>
            <a:off x="6611112" y="2240280"/>
            <a:ext cx="658368" cy="658368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79" name="Google Shape;57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88871" y="2418039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24"/>
          <p:cNvSpPr/>
          <p:nvPr/>
        </p:nvSpPr>
        <p:spPr>
          <a:xfrm>
            <a:off x="7479792" y="2286000"/>
            <a:ext cx="3840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Performance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24"/>
          <p:cNvSpPr/>
          <p:nvPr/>
        </p:nvSpPr>
        <p:spPr>
          <a:xfrm>
            <a:off x="6611112" y="3154680"/>
            <a:ext cx="461772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550"/>
              <a:buFont typeface="Montserrat"/>
              <a:buNone/>
            </a:pPr>
            <a:r>
              <a:rPr lang="en-US" sz="15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Feed sale values back and Smart Bidding chases the clicks that become big, profitable jobs.</a:t>
            </a:r>
            <a:endParaRPr sz="1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24"/>
          <p:cNvSpPr/>
          <p:nvPr/>
        </p:nvSpPr>
        <p:spPr>
          <a:xfrm>
            <a:off x="6611112" y="5074920"/>
            <a:ext cx="46177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300"/>
              <a:buFont typeface="Montserrat"/>
              <a:buNone/>
            </a:pPr>
            <a:r>
              <a:rPr i="1" lang="en-US" sz="13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Same budget, aimed at revenue not volume.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24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24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24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C52"/>
        </a:solidFill>
      </p:bgPr>
    </p:bg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5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25"/>
          <p:cNvSpPr/>
          <p:nvPr/>
        </p:nvSpPr>
        <p:spPr>
          <a:xfrm>
            <a:off x="594360" y="1325880"/>
            <a:ext cx="365760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23B66"/>
              </a:buClr>
              <a:buSzPts val="13000"/>
              <a:buFont typeface="Montserrat"/>
              <a:buNone/>
            </a:pPr>
            <a:r>
              <a:rPr b="1" lang="en-US" sz="13000">
                <a:solidFill>
                  <a:srgbClr val="123B66"/>
                </a:solidFill>
                <a:latin typeface="Montserrat"/>
                <a:ea typeface="Montserrat"/>
                <a:cs typeface="Montserrat"/>
                <a:sym typeface="Montserrat"/>
              </a:rPr>
              <a:t>05</a:t>
            </a:r>
            <a:endParaRPr sz="1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25"/>
          <p:cNvSpPr/>
          <p:nvPr/>
        </p:nvSpPr>
        <p:spPr>
          <a:xfrm>
            <a:off x="640080" y="3200400"/>
            <a:ext cx="10058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400"/>
              <a:buFont typeface="Montserrat"/>
              <a:buNone/>
            </a:pPr>
            <a:r>
              <a:rPr b="1" lang="en-US" sz="14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LOOK UNDER THE HOOD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25"/>
          <p:cNvSpPr/>
          <p:nvPr/>
        </p:nvSpPr>
        <p:spPr>
          <a:xfrm>
            <a:off x="640080" y="3611880"/>
            <a:ext cx="1060704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Montserrat"/>
              <a:buNone/>
            </a:pPr>
            <a:r>
              <a:rPr b="1" lang="en-US" sz="4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Reading your own account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25"/>
          <p:cNvSpPr/>
          <p:nvPr/>
        </p:nvSpPr>
        <p:spPr>
          <a:xfrm>
            <a:off x="640080" y="4617720"/>
            <a:ext cx="9875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6E5"/>
              </a:buClr>
              <a:buSzPts val="1700"/>
              <a:buFont typeface="Montserrat"/>
              <a:buNone/>
            </a:pPr>
            <a:r>
              <a:rPr lang="en-US" sz="1700">
                <a:solidFill>
                  <a:srgbClr val="C9D6E5"/>
                </a:solidFill>
                <a:latin typeface="Montserrat"/>
                <a:ea typeface="Montserrat"/>
                <a:cs typeface="Montserrat"/>
                <a:sym typeface="Montserrat"/>
              </a:rPr>
              <a:t>You don't need to be an expert. You need to know where to glance.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6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26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26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SELF-CHECK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26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Your 5-minute account health check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26"/>
          <p:cNvSpPr/>
          <p:nvPr/>
        </p:nvSpPr>
        <p:spPr>
          <a:xfrm>
            <a:off x="640080" y="1892808"/>
            <a:ext cx="457200" cy="457200"/>
          </a:xfrm>
          <a:prstGeom prst="ellipse">
            <a:avLst/>
          </a:prstGeom>
          <a:solidFill>
            <a:srgbClr val="0D4A8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26"/>
          <p:cNvSpPr/>
          <p:nvPr/>
        </p:nvSpPr>
        <p:spPr>
          <a:xfrm>
            <a:off x="640080" y="189280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26"/>
          <p:cNvSpPr/>
          <p:nvPr/>
        </p:nvSpPr>
        <p:spPr>
          <a:xfrm>
            <a:off x="1298448" y="1874520"/>
            <a:ext cx="101498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Conversions  </a:t>
            </a:r>
            <a:r>
              <a:rPr lang="en-US" sz="16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- Are leads/sales recorded? If 0, fix tracking first.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26"/>
          <p:cNvSpPr/>
          <p:nvPr/>
        </p:nvSpPr>
        <p:spPr>
          <a:xfrm>
            <a:off x="640080" y="2715768"/>
            <a:ext cx="457200" cy="457200"/>
          </a:xfrm>
          <a:prstGeom prst="ellipse">
            <a:avLst/>
          </a:prstGeom>
          <a:solidFill>
            <a:srgbClr val="0D4A8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26"/>
          <p:cNvSpPr/>
          <p:nvPr/>
        </p:nvSpPr>
        <p:spPr>
          <a:xfrm>
            <a:off x="640080" y="271576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26"/>
          <p:cNvSpPr/>
          <p:nvPr/>
        </p:nvSpPr>
        <p:spPr>
          <a:xfrm>
            <a:off x="1298448" y="2697480"/>
            <a:ext cx="101498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Cost per conversion  </a:t>
            </a:r>
            <a:r>
              <a:rPr lang="en-US" sz="16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- Below your max cost per lead? Trending which way?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26"/>
          <p:cNvSpPr/>
          <p:nvPr/>
        </p:nvSpPr>
        <p:spPr>
          <a:xfrm>
            <a:off x="640080" y="3538728"/>
            <a:ext cx="457200" cy="457200"/>
          </a:xfrm>
          <a:prstGeom prst="ellipse">
            <a:avLst/>
          </a:prstGeom>
          <a:solidFill>
            <a:srgbClr val="0D4A8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26"/>
          <p:cNvSpPr/>
          <p:nvPr/>
        </p:nvSpPr>
        <p:spPr>
          <a:xfrm>
            <a:off x="640080" y="353872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26"/>
          <p:cNvSpPr/>
          <p:nvPr/>
        </p:nvSpPr>
        <p:spPr>
          <a:xfrm>
            <a:off x="1298448" y="3520440"/>
            <a:ext cx="101498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Search terms  </a:t>
            </a:r>
            <a:r>
              <a:rPr lang="en-US" sz="16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- Anything irrelevant you're paying for?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26"/>
          <p:cNvSpPr/>
          <p:nvPr/>
        </p:nvSpPr>
        <p:spPr>
          <a:xfrm>
            <a:off x="640080" y="4361688"/>
            <a:ext cx="457200" cy="457200"/>
          </a:xfrm>
          <a:prstGeom prst="ellipse">
            <a:avLst/>
          </a:prstGeom>
          <a:solidFill>
            <a:srgbClr val="0D4A8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26"/>
          <p:cNvSpPr/>
          <p:nvPr/>
        </p:nvSpPr>
        <p:spPr>
          <a:xfrm>
            <a:off x="640080" y="436168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26"/>
          <p:cNvSpPr/>
          <p:nvPr/>
        </p:nvSpPr>
        <p:spPr>
          <a:xfrm>
            <a:off x="1298448" y="4343400"/>
            <a:ext cx="101498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Top spend  </a:t>
            </a:r>
            <a:r>
              <a:rPr lang="en-US" sz="16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- Do your biggest keywords actually convert?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26"/>
          <p:cNvSpPr/>
          <p:nvPr/>
        </p:nvSpPr>
        <p:spPr>
          <a:xfrm>
            <a:off x="640080" y="5184648"/>
            <a:ext cx="457200" cy="457200"/>
          </a:xfrm>
          <a:prstGeom prst="ellipse">
            <a:avLst/>
          </a:prstGeom>
          <a:solidFill>
            <a:srgbClr val="0D4A8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26"/>
          <p:cNvSpPr/>
          <p:nvPr/>
        </p:nvSpPr>
        <p:spPr>
          <a:xfrm>
            <a:off x="640080" y="518464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26"/>
          <p:cNvSpPr/>
          <p:nvPr/>
        </p:nvSpPr>
        <p:spPr>
          <a:xfrm>
            <a:off x="1298448" y="5166360"/>
            <a:ext cx="101498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Change history  </a:t>
            </a:r>
            <a:r>
              <a:rPr lang="en-US" sz="16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- What changed lately, and did it help?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26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26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26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7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27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27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ONE HONEST SCREEN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27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The search terms report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27"/>
          <p:cNvSpPr/>
          <p:nvPr/>
        </p:nvSpPr>
        <p:spPr>
          <a:xfrm>
            <a:off x="640080" y="1920240"/>
            <a:ext cx="104241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800"/>
              <a:buFont typeface="Montserrat"/>
              <a:buNone/>
            </a:pPr>
            <a:r>
              <a:rPr lang="en-US" sz="180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The actual words people typed before clicking. Read it like a bank statement.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31" name="Google Shape;631;p27"/>
          <p:cNvGraphicFramePr/>
          <p:nvPr/>
        </p:nvGraphicFramePr>
        <p:xfrm>
          <a:off x="640080" y="26060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{32A1D09E-6B74-48A2-8D09-DFDEEBE90227}</a:tableStyleId>
              </a:tblPr>
              <a:tblGrid>
                <a:gridCol w="5120650"/>
                <a:gridCol w="1463050"/>
                <a:gridCol w="1463050"/>
                <a:gridCol w="2862075"/>
              </a:tblGrid>
              <a:tr h="47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Montserrat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Search term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D4A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Montserrat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Clicks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D4A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Montserrat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Leads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D4A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Montserrat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Verdict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D4A8C"/>
                    </a:solidFill>
                  </a:tcPr>
                </a:tc>
              </a:tr>
              <a:tr h="47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2B3A"/>
                        </a:buClr>
                        <a:buSzPts val="1400"/>
                        <a:buFont typeface="Montserrat"/>
                        <a:buNone/>
                      </a:pPr>
                      <a:r>
                        <a:rPr lang="en-US" sz="1400" u="none" cap="none" strike="noStrike">
                          <a:solidFill>
                            <a:srgbClr val="1C2B3A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emergency plumber near me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2B3A"/>
                        </a:buClr>
                        <a:buSzPts val="1400"/>
                        <a:buFont typeface="Montserrat"/>
                        <a:buNone/>
                      </a:pPr>
                      <a:r>
                        <a:rPr lang="en-US" sz="1400" u="none" cap="none" strike="noStrike">
                          <a:solidFill>
                            <a:srgbClr val="1C2B3A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42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2B3A"/>
                        </a:buClr>
                        <a:buSzPts val="1400"/>
                        <a:buFont typeface="Montserrat"/>
                        <a:buNone/>
                      </a:pPr>
                      <a:r>
                        <a:rPr lang="en-US" sz="1400" u="none" cap="none" strike="noStrike">
                          <a:solidFill>
                            <a:srgbClr val="1C2B3A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7D52"/>
                        </a:buClr>
                        <a:buSzPts val="1400"/>
                        <a:buFont typeface="Montserrat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2E7D5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Keep &amp; bid up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2B3A"/>
                        </a:buClr>
                        <a:buSzPts val="1400"/>
                        <a:buFont typeface="Montserrat"/>
                        <a:buNone/>
                      </a:pPr>
                      <a:r>
                        <a:rPr lang="en-US" sz="1400" u="none" cap="none" strike="noStrike">
                          <a:solidFill>
                            <a:srgbClr val="1C2B3A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24 hour plumber madison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2B3A"/>
                        </a:buClr>
                        <a:buSzPts val="1400"/>
                        <a:buFont typeface="Montserrat"/>
                        <a:buNone/>
                      </a:pPr>
                      <a:r>
                        <a:rPr lang="en-US" sz="1400" u="none" cap="none" strike="noStrike">
                          <a:solidFill>
                            <a:srgbClr val="1C2B3A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31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2B3A"/>
                        </a:buClr>
                        <a:buSzPts val="1400"/>
                        <a:buFont typeface="Montserrat"/>
                        <a:buNone/>
                      </a:pPr>
                      <a:r>
                        <a:rPr lang="en-US" sz="1400" u="none" cap="none" strike="noStrike">
                          <a:solidFill>
                            <a:srgbClr val="1C2B3A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7D52"/>
                        </a:buClr>
                        <a:buSzPts val="1400"/>
                        <a:buFont typeface="Montserrat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2E7D5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Keep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2B3A"/>
                        </a:buClr>
                        <a:buSzPts val="1400"/>
                        <a:buFont typeface="Montserrat"/>
                        <a:buNone/>
                      </a:pPr>
                      <a:r>
                        <a:rPr lang="en-US" sz="1400" u="none" cap="none" strike="noStrike">
                          <a:solidFill>
                            <a:srgbClr val="1C2B3A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plumber salary wisconsin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2B3A"/>
                        </a:buClr>
                        <a:buSzPts val="1400"/>
                        <a:buFont typeface="Montserrat"/>
                        <a:buNone/>
                      </a:pPr>
                      <a:r>
                        <a:rPr lang="en-US" sz="1400" u="none" cap="none" strike="noStrike">
                          <a:solidFill>
                            <a:srgbClr val="1C2B3A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18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2B3A"/>
                        </a:buClr>
                        <a:buSzPts val="1400"/>
                        <a:buFont typeface="Montserrat"/>
                        <a:buNone/>
                      </a:pPr>
                      <a:r>
                        <a:rPr lang="en-US" sz="1400" u="none" cap="none" strike="noStrike">
                          <a:solidFill>
                            <a:srgbClr val="1C2B3A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463B"/>
                        </a:buClr>
                        <a:buSzPts val="1400"/>
                        <a:buFont typeface="Montserrat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C0463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Add as negative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5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2B3A"/>
                        </a:buClr>
                        <a:buSzPts val="1400"/>
                        <a:buFont typeface="Montserrat"/>
                        <a:buNone/>
                      </a:pPr>
                      <a:r>
                        <a:rPr lang="en-US" sz="1400" u="none" cap="none" strike="noStrike">
                          <a:solidFill>
                            <a:srgbClr val="1C2B3A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how to fix a leaky faucet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2B3A"/>
                        </a:buClr>
                        <a:buSzPts val="1400"/>
                        <a:buFont typeface="Montserrat"/>
                        <a:buNone/>
                      </a:pPr>
                      <a:r>
                        <a:rPr lang="en-US" sz="1400" u="none" cap="none" strike="noStrike">
                          <a:solidFill>
                            <a:srgbClr val="1C2B3A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26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C2B3A"/>
                        </a:buClr>
                        <a:buSzPts val="1400"/>
                        <a:buFont typeface="Montserrat"/>
                        <a:buNone/>
                      </a:pPr>
                      <a:r>
                        <a:rPr lang="en-US" sz="1400" u="none" cap="none" strike="noStrike">
                          <a:solidFill>
                            <a:srgbClr val="1C2B3A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463B"/>
                        </a:buClr>
                        <a:buSzPts val="1400"/>
                        <a:buFont typeface="Montserrat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C0463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Add as negative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9E2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32" name="Google Shape;632;p27"/>
          <p:cNvSpPr/>
          <p:nvPr/>
        </p:nvSpPr>
        <p:spPr>
          <a:xfrm>
            <a:off x="640080" y="553212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350"/>
              <a:buFont typeface="Montserrat"/>
              <a:buNone/>
            </a:pPr>
            <a:r>
              <a:rPr i="1" lang="en-US" sz="135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Two of these four were pure waste. Twenty minutes here can cut 20-30% of wasted spend.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27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27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27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28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28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28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ACCOUNTABILITY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28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Change history: what is your agency doing?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28"/>
          <p:cNvSpPr/>
          <p:nvPr/>
        </p:nvSpPr>
        <p:spPr>
          <a:xfrm>
            <a:off x="640080" y="2011680"/>
            <a:ext cx="658368" cy="658368"/>
          </a:xfrm>
          <a:prstGeom prst="ellipse">
            <a:avLst/>
          </a:prstGeom>
          <a:solidFill>
            <a:srgbClr val="0D4A8C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45" name="Google Shape;64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7839" y="2189439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28"/>
          <p:cNvSpPr/>
          <p:nvPr/>
        </p:nvSpPr>
        <p:spPr>
          <a:xfrm>
            <a:off x="1600200" y="2011680"/>
            <a:ext cx="100584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750"/>
              <a:buFont typeface="Montserrat"/>
              <a:buNone/>
            </a:pPr>
            <a:r>
              <a:rPr b="1" lang="en-US" sz="17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Every account has a built-in audit log. </a:t>
            </a:r>
            <a:r>
              <a:rPr lang="en-US" sz="17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Tools &gt; Change history shows every edit, who, and when.</a:t>
            </a:r>
            <a:endParaRPr sz="1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28"/>
          <p:cNvSpPr/>
          <p:nvPr/>
        </p:nvSpPr>
        <p:spPr>
          <a:xfrm>
            <a:off x="640080" y="3108960"/>
            <a:ext cx="10908792" cy="65836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28"/>
          <p:cNvSpPr/>
          <p:nvPr/>
        </p:nvSpPr>
        <p:spPr>
          <a:xfrm>
            <a:off x="640080" y="3108960"/>
            <a:ext cx="109728" cy="658368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28"/>
          <p:cNvSpPr/>
          <p:nvPr/>
        </p:nvSpPr>
        <p:spPr>
          <a:xfrm>
            <a:off x="960120" y="3108960"/>
            <a:ext cx="402336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350"/>
              <a:buFont typeface="Montserrat"/>
              <a:buNone/>
            </a:pPr>
            <a:r>
              <a:rPr b="1" lang="en-US" sz="13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Is anyone in here?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28"/>
          <p:cNvSpPr/>
          <p:nvPr/>
        </p:nvSpPr>
        <p:spPr>
          <a:xfrm>
            <a:off x="5120640" y="3108960"/>
            <a:ext cx="621792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Regular, purposeful changes are good. Silence for months is a red flag.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28"/>
          <p:cNvSpPr/>
          <p:nvPr/>
        </p:nvSpPr>
        <p:spPr>
          <a:xfrm>
            <a:off x="640080" y="3840480"/>
            <a:ext cx="10908792" cy="65836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28"/>
          <p:cNvSpPr/>
          <p:nvPr/>
        </p:nvSpPr>
        <p:spPr>
          <a:xfrm>
            <a:off x="640080" y="3840480"/>
            <a:ext cx="109728" cy="658368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28"/>
          <p:cNvSpPr/>
          <p:nvPr/>
        </p:nvSpPr>
        <p:spPr>
          <a:xfrm>
            <a:off x="960120" y="3840480"/>
            <a:ext cx="402336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350"/>
              <a:buFont typeface="Montserrat"/>
              <a:buNone/>
            </a:pPr>
            <a:r>
              <a:rPr b="1" lang="en-US" sz="13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What kind of work?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28"/>
          <p:cNvSpPr/>
          <p:nvPr/>
        </p:nvSpPr>
        <p:spPr>
          <a:xfrm>
            <a:off x="5120640" y="3840480"/>
            <a:ext cx="621792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Negatives, bids, new ads and tests, or just budget nudges?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28"/>
          <p:cNvSpPr/>
          <p:nvPr/>
        </p:nvSpPr>
        <p:spPr>
          <a:xfrm>
            <a:off x="640080" y="4572000"/>
            <a:ext cx="10908792" cy="65836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28"/>
          <p:cNvSpPr/>
          <p:nvPr/>
        </p:nvSpPr>
        <p:spPr>
          <a:xfrm>
            <a:off x="640080" y="4572000"/>
            <a:ext cx="109728" cy="658368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28"/>
          <p:cNvSpPr/>
          <p:nvPr/>
        </p:nvSpPr>
        <p:spPr>
          <a:xfrm>
            <a:off x="960120" y="4572000"/>
            <a:ext cx="402336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350"/>
              <a:buFont typeface="Montserrat"/>
              <a:buNone/>
            </a:pPr>
            <a:r>
              <a:rPr b="1" lang="en-US" sz="13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Did a change cause a swing?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28"/>
          <p:cNvSpPr/>
          <p:nvPr/>
        </p:nvSpPr>
        <p:spPr>
          <a:xfrm>
            <a:off x="5120640" y="4572000"/>
            <a:ext cx="621792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Line up a cost or lead change against that day's edits.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28"/>
          <p:cNvSpPr/>
          <p:nvPr/>
        </p:nvSpPr>
        <p:spPr>
          <a:xfrm>
            <a:off x="640080" y="5303520"/>
            <a:ext cx="10908792" cy="65836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28"/>
          <p:cNvSpPr/>
          <p:nvPr/>
        </p:nvSpPr>
        <p:spPr>
          <a:xfrm>
            <a:off x="640080" y="5303520"/>
            <a:ext cx="109728" cy="658368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28"/>
          <p:cNvSpPr/>
          <p:nvPr/>
        </p:nvSpPr>
        <p:spPr>
          <a:xfrm>
            <a:off x="960120" y="5303520"/>
            <a:ext cx="402336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350"/>
              <a:buFont typeface="Montserrat"/>
              <a:buNone/>
            </a:pPr>
            <a:r>
              <a:rPr b="1" lang="en-US" sz="13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Ask before you renew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28"/>
          <p:cNvSpPr/>
          <p:nvPr/>
        </p:nvSpPr>
        <p:spPr>
          <a:xfrm>
            <a:off x="5120640" y="5303520"/>
            <a:ext cx="621792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250"/>
              <a:buFont typeface="Montserrat"/>
              <a:buNone/>
            </a:pPr>
            <a:r>
              <a:rPr lang="en-US" sz="12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"Walk me through your change history" tells you a lot, fast.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28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28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28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C52"/>
        </a:solidFill>
      </p:bgPr>
    </p:bg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29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29"/>
          <p:cNvSpPr/>
          <p:nvPr/>
        </p:nvSpPr>
        <p:spPr>
          <a:xfrm>
            <a:off x="594360" y="1325880"/>
            <a:ext cx="365760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23B66"/>
              </a:buClr>
              <a:buSzPts val="13000"/>
              <a:buFont typeface="Montserrat"/>
              <a:buNone/>
            </a:pPr>
            <a:r>
              <a:rPr b="1" lang="en-US" sz="13000">
                <a:solidFill>
                  <a:srgbClr val="123B66"/>
                </a:solidFill>
                <a:latin typeface="Montserrat"/>
                <a:ea typeface="Montserrat"/>
                <a:cs typeface="Montserrat"/>
                <a:sym typeface="Montserrat"/>
              </a:rPr>
              <a:t>06</a:t>
            </a:r>
            <a:endParaRPr sz="1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29"/>
          <p:cNvSpPr/>
          <p:nvPr/>
        </p:nvSpPr>
        <p:spPr>
          <a:xfrm>
            <a:off x="640080" y="3200400"/>
            <a:ext cx="10058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400"/>
              <a:buFont typeface="Montserrat"/>
              <a:buNone/>
            </a:pPr>
            <a:r>
              <a:rPr b="1" lang="en-US" sz="14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THE 2026 QUESTION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29"/>
          <p:cNvSpPr/>
          <p:nvPr/>
        </p:nvSpPr>
        <p:spPr>
          <a:xfrm>
            <a:off x="640080" y="3611880"/>
            <a:ext cx="1060704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Montserrat"/>
              <a:buNone/>
            </a:pPr>
            <a:r>
              <a:rPr b="1" lang="en-US" sz="4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Where AI helps,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Montserrat"/>
              <a:buNone/>
            </a:pPr>
            <a:r>
              <a:rPr b="1" lang="en-US" sz="4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and where it doesn't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29"/>
          <p:cNvSpPr/>
          <p:nvPr/>
        </p:nvSpPr>
        <p:spPr>
          <a:xfrm>
            <a:off x="640080" y="4983480"/>
            <a:ext cx="9875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6E5"/>
              </a:buClr>
              <a:buSzPts val="1700"/>
              <a:buFont typeface="Montserrat"/>
              <a:buNone/>
            </a:pPr>
            <a:r>
              <a:rPr lang="en-US" sz="1700">
                <a:solidFill>
                  <a:srgbClr val="C9D6E5"/>
                </a:solidFill>
                <a:latin typeface="Montserrat"/>
                <a:ea typeface="Montserrat"/>
                <a:cs typeface="Montserrat"/>
                <a:sym typeface="Montserrat"/>
              </a:rPr>
              <a:t>AI is in every part of Google Ads now. The skill is knowing what to hand it.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30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30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GREEN LIGHT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30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Where AI genuinely helps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30"/>
          <p:cNvSpPr/>
          <p:nvPr/>
        </p:nvSpPr>
        <p:spPr>
          <a:xfrm>
            <a:off x="640080" y="1874520"/>
            <a:ext cx="5349240" cy="17830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30"/>
          <p:cNvSpPr/>
          <p:nvPr/>
        </p:nvSpPr>
        <p:spPr>
          <a:xfrm>
            <a:off x="960120" y="2194560"/>
            <a:ext cx="603504" cy="603504"/>
          </a:xfrm>
          <a:prstGeom prst="ellipse">
            <a:avLst/>
          </a:prstGeom>
          <a:solidFill>
            <a:srgbClr val="2E7D52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86" name="Google Shape;68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3066" y="2357506"/>
            <a:ext cx="277612" cy="277612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30"/>
          <p:cNvSpPr/>
          <p:nvPr/>
        </p:nvSpPr>
        <p:spPr>
          <a:xfrm>
            <a:off x="1737360" y="2203704"/>
            <a:ext cx="4069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700"/>
              <a:buFont typeface="Montserrat"/>
              <a:buNone/>
            </a:pPr>
            <a:r>
              <a:rPr b="1" lang="en-US" sz="17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Smart Bidding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30"/>
          <p:cNvSpPr/>
          <p:nvPr/>
        </p:nvSpPr>
        <p:spPr>
          <a:xfrm>
            <a:off x="1005840" y="2880360"/>
            <a:ext cx="46634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Adjusts bids in real time across millions of signals.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30"/>
          <p:cNvSpPr/>
          <p:nvPr/>
        </p:nvSpPr>
        <p:spPr>
          <a:xfrm>
            <a:off x="6199632" y="1874520"/>
            <a:ext cx="5349240" cy="17830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30"/>
          <p:cNvSpPr/>
          <p:nvPr/>
        </p:nvSpPr>
        <p:spPr>
          <a:xfrm>
            <a:off x="6519672" y="2194560"/>
            <a:ext cx="603504" cy="603504"/>
          </a:xfrm>
          <a:prstGeom prst="ellipse">
            <a:avLst/>
          </a:prstGeom>
          <a:solidFill>
            <a:srgbClr val="2E7D52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91" name="Google Shape;691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82618" y="2357506"/>
            <a:ext cx="277612" cy="277612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30"/>
          <p:cNvSpPr/>
          <p:nvPr/>
        </p:nvSpPr>
        <p:spPr>
          <a:xfrm>
            <a:off x="7296912" y="2203704"/>
            <a:ext cx="4069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700"/>
              <a:buFont typeface="Montserrat"/>
              <a:buNone/>
            </a:pPr>
            <a:r>
              <a:rPr b="1" lang="en-US" sz="17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Drafting assets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30"/>
          <p:cNvSpPr/>
          <p:nvPr/>
        </p:nvSpPr>
        <p:spPr>
          <a:xfrm>
            <a:off x="6565392" y="2880360"/>
            <a:ext cx="46634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First-draft headlines and ideas for you to refine.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30"/>
          <p:cNvSpPr/>
          <p:nvPr/>
        </p:nvSpPr>
        <p:spPr>
          <a:xfrm>
            <a:off x="640080" y="3840480"/>
            <a:ext cx="5349240" cy="17830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p30"/>
          <p:cNvSpPr/>
          <p:nvPr/>
        </p:nvSpPr>
        <p:spPr>
          <a:xfrm>
            <a:off x="960120" y="4160520"/>
            <a:ext cx="603504" cy="603504"/>
          </a:xfrm>
          <a:prstGeom prst="ellipse">
            <a:avLst/>
          </a:prstGeom>
          <a:solidFill>
            <a:srgbClr val="2E7D52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96" name="Google Shape;696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23066" y="4323466"/>
            <a:ext cx="277612" cy="277612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30"/>
          <p:cNvSpPr/>
          <p:nvPr/>
        </p:nvSpPr>
        <p:spPr>
          <a:xfrm>
            <a:off x="1737360" y="4169664"/>
            <a:ext cx="4069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700"/>
              <a:buFont typeface="Montserrat"/>
              <a:buNone/>
            </a:pPr>
            <a:r>
              <a:rPr b="1" lang="en-US" sz="17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Spotting patterns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30"/>
          <p:cNvSpPr/>
          <p:nvPr/>
        </p:nvSpPr>
        <p:spPr>
          <a:xfrm>
            <a:off x="1005840" y="4846320"/>
            <a:ext cx="46634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Surfaces trends and what's moving.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30"/>
          <p:cNvSpPr/>
          <p:nvPr/>
        </p:nvSpPr>
        <p:spPr>
          <a:xfrm>
            <a:off x="6199632" y="3840480"/>
            <a:ext cx="5349240" cy="17830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0" name="Google Shape;700;p30"/>
          <p:cNvSpPr/>
          <p:nvPr/>
        </p:nvSpPr>
        <p:spPr>
          <a:xfrm>
            <a:off x="6519672" y="4160520"/>
            <a:ext cx="603504" cy="603504"/>
          </a:xfrm>
          <a:prstGeom prst="ellipse">
            <a:avLst/>
          </a:prstGeom>
          <a:solidFill>
            <a:srgbClr val="2E7D52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701" name="Google Shape;701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82618" y="4323466"/>
            <a:ext cx="277612" cy="277612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30"/>
          <p:cNvSpPr/>
          <p:nvPr/>
        </p:nvSpPr>
        <p:spPr>
          <a:xfrm>
            <a:off x="7296912" y="4169664"/>
            <a:ext cx="4069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700"/>
              <a:buFont typeface="Montserrat"/>
              <a:buNone/>
            </a:pPr>
            <a:r>
              <a:rPr b="1" lang="en-US" sz="17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Summarizing data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30"/>
          <p:cNvSpPr/>
          <p:nvPr/>
        </p:nvSpPr>
        <p:spPr>
          <a:xfrm>
            <a:off x="6565392" y="4846320"/>
            <a:ext cx="46634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Turns a messy report into plain English.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p30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30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31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p31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NEEDS A HUMAN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31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Where AI still falls short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31"/>
          <p:cNvSpPr/>
          <p:nvPr/>
        </p:nvSpPr>
        <p:spPr>
          <a:xfrm>
            <a:off x="640080" y="1874520"/>
            <a:ext cx="5349240" cy="17830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31"/>
          <p:cNvSpPr/>
          <p:nvPr/>
        </p:nvSpPr>
        <p:spPr>
          <a:xfrm>
            <a:off x="960120" y="2194560"/>
            <a:ext cx="603504" cy="603504"/>
          </a:xfrm>
          <a:prstGeom prst="ellipse">
            <a:avLst/>
          </a:prstGeom>
          <a:solidFill>
            <a:srgbClr val="F2A413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717" name="Google Shape;71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3066" y="2357506"/>
            <a:ext cx="277612" cy="277612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31"/>
          <p:cNvSpPr/>
          <p:nvPr/>
        </p:nvSpPr>
        <p:spPr>
          <a:xfrm>
            <a:off x="1737360" y="2203704"/>
            <a:ext cx="4069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700"/>
              <a:buFont typeface="Montserrat"/>
              <a:buNone/>
            </a:pPr>
            <a:r>
              <a:rPr b="1" lang="en-US" sz="17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Strategy &amp; judgment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31"/>
          <p:cNvSpPr/>
          <p:nvPr/>
        </p:nvSpPr>
        <p:spPr>
          <a:xfrm>
            <a:off x="1005840" y="2880360"/>
            <a:ext cx="46634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Whether to run ads, what a customer is worth, when to walk away.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31"/>
          <p:cNvSpPr/>
          <p:nvPr/>
        </p:nvSpPr>
        <p:spPr>
          <a:xfrm>
            <a:off x="6199632" y="1874520"/>
            <a:ext cx="5349240" cy="17830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31"/>
          <p:cNvSpPr/>
          <p:nvPr/>
        </p:nvSpPr>
        <p:spPr>
          <a:xfrm>
            <a:off x="6519672" y="2194560"/>
            <a:ext cx="603504" cy="603504"/>
          </a:xfrm>
          <a:prstGeom prst="ellipse">
            <a:avLst/>
          </a:prstGeom>
          <a:solidFill>
            <a:srgbClr val="F2A413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722" name="Google Shape;722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82618" y="2357506"/>
            <a:ext cx="277612" cy="277612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31"/>
          <p:cNvSpPr/>
          <p:nvPr/>
        </p:nvSpPr>
        <p:spPr>
          <a:xfrm>
            <a:off x="7296912" y="2203704"/>
            <a:ext cx="4069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700"/>
              <a:buFont typeface="Montserrat"/>
              <a:buNone/>
            </a:pPr>
            <a:r>
              <a:rPr b="1" lang="en-US" sz="17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Your offline reality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31"/>
          <p:cNvSpPr/>
          <p:nvPr/>
        </p:nvSpPr>
        <p:spPr>
          <a:xfrm>
            <a:off x="6565392" y="2880360"/>
            <a:ext cx="46634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It can't see the $54k job it never heard about.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31"/>
          <p:cNvSpPr/>
          <p:nvPr/>
        </p:nvSpPr>
        <p:spPr>
          <a:xfrm>
            <a:off x="640080" y="3840480"/>
            <a:ext cx="5349240" cy="17830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p31"/>
          <p:cNvSpPr/>
          <p:nvPr/>
        </p:nvSpPr>
        <p:spPr>
          <a:xfrm>
            <a:off x="960120" y="4160520"/>
            <a:ext cx="603504" cy="603504"/>
          </a:xfrm>
          <a:prstGeom prst="ellipse">
            <a:avLst/>
          </a:prstGeom>
          <a:solidFill>
            <a:srgbClr val="F2A413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727" name="Google Shape;727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23066" y="4323466"/>
            <a:ext cx="277612" cy="277612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31"/>
          <p:cNvSpPr/>
          <p:nvPr/>
        </p:nvSpPr>
        <p:spPr>
          <a:xfrm>
            <a:off x="1737360" y="4169664"/>
            <a:ext cx="4069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700"/>
              <a:buFont typeface="Montserrat"/>
              <a:buNone/>
            </a:pPr>
            <a:r>
              <a:rPr b="1" lang="en-US" sz="17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Brand &amp; nuance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31"/>
          <p:cNvSpPr/>
          <p:nvPr/>
        </p:nvSpPr>
        <p:spPr>
          <a:xfrm>
            <a:off x="1005840" y="4846320"/>
            <a:ext cx="46634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Tone and claims that fit you and stay out of trouble.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31"/>
          <p:cNvSpPr/>
          <p:nvPr/>
        </p:nvSpPr>
        <p:spPr>
          <a:xfrm>
            <a:off x="6199632" y="3840480"/>
            <a:ext cx="5349240" cy="17830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31"/>
          <p:cNvSpPr/>
          <p:nvPr/>
        </p:nvSpPr>
        <p:spPr>
          <a:xfrm>
            <a:off x="6519672" y="4160520"/>
            <a:ext cx="603504" cy="603504"/>
          </a:xfrm>
          <a:prstGeom prst="ellipse">
            <a:avLst/>
          </a:prstGeom>
          <a:solidFill>
            <a:srgbClr val="F2A413"/>
          </a:solidFill>
          <a:ln>
            <a:noFill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732" name="Google Shape;732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82618" y="4323466"/>
            <a:ext cx="277612" cy="277612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31"/>
          <p:cNvSpPr/>
          <p:nvPr/>
        </p:nvSpPr>
        <p:spPr>
          <a:xfrm>
            <a:off x="7296912" y="4169664"/>
            <a:ext cx="40690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700"/>
              <a:buFont typeface="Montserrat"/>
              <a:buNone/>
            </a:pPr>
            <a:r>
              <a:rPr b="1" lang="en-US" sz="17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Guardrails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31"/>
          <p:cNvSpPr/>
          <p:nvPr/>
        </p:nvSpPr>
        <p:spPr>
          <a:xfrm>
            <a:off x="6565392" y="4846320"/>
            <a:ext cx="46634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Catching when automation drifts toward waste.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5" name="Google Shape;735;p31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p31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31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C52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3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32"/>
          <p:cNvSpPr/>
          <p:nvPr/>
        </p:nvSpPr>
        <p:spPr>
          <a:xfrm>
            <a:off x="640080" y="1371600"/>
            <a:ext cx="9144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400"/>
              <a:buFont typeface="Montserrat"/>
              <a:buNone/>
            </a:pPr>
            <a:r>
              <a:rPr b="1" lang="en-US" sz="14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THE PUNCHLINE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32"/>
          <p:cNvSpPr/>
          <p:nvPr/>
        </p:nvSpPr>
        <p:spPr>
          <a:xfrm>
            <a:off x="640080" y="1828800"/>
            <a:ext cx="1060704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Montserrat"/>
              <a:buNone/>
            </a:pPr>
            <a:r>
              <a:rPr b="1"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Smart Bidding is only as smart</a:t>
            </a:r>
            <a:endParaRPr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Montserrat"/>
              <a:buNone/>
            </a:pPr>
            <a:r>
              <a:rPr b="1" lang="en-US" sz="3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as the data you feed it.</a:t>
            </a:r>
            <a:endParaRPr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32"/>
          <p:cNvSpPr/>
          <p:nvPr/>
        </p:nvSpPr>
        <p:spPr>
          <a:xfrm>
            <a:off x="640080" y="3886200"/>
            <a:ext cx="1024128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C9D6E5"/>
              </a:buClr>
              <a:buSzPts val="1900"/>
              <a:buFont typeface="Montserrat"/>
              <a:buNone/>
            </a:pPr>
            <a:r>
              <a:rPr lang="en-US" sz="1900">
                <a:solidFill>
                  <a:srgbClr val="C9D6E5"/>
                </a:solidFill>
                <a:latin typeface="Montserrat"/>
                <a:ea typeface="Montserrat"/>
                <a:cs typeface="Montserrat"/>
                <a:sym typeface="Montserrat"/>
              </a:rPr>
              <a:t>Conversion tracking, landing pages, call tracking, and offline conversions all do one thing: give the AI the truth about what a customer is worth, so it can make you money.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C52"/>
        </a:solidFill>
      </p:bgPr>
    </p:bg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33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2" name="Google Shape;752;p33"/>
          <p:cNvSpPr/>
          <p:nvPr/>
        </p:nvSpPr>
        <p:spPr>
          <a:xfrm>
            <a:off x="594360" y="1325880"/>
            <a:ext cx="365760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23B66"/>
              </a:buClr>
              <a:buSzPts val="13000"/>
              <a:buFont typeface="Montserrat"/>
              <a:buNone/>
            </a:pPr>
            <a:r>
              <a:rPr b="1" lang="en-US" sz="13000">
                <a:solidFill>
                  <a:srgbClr val="123B66"/>
                </a:solidFill>
                <a:latin typeface="Montserrat"/>
                <a:ea typeface="Montserrat"/>
                <a:cs typeface="Montserrat"/>
                <a:sym typeface="Montserrat"/>
              </a:rPr>
              <a:t>07</a:t>
            </a:r>
            <a:endParaRPr sz="1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33"/>
          <p:cNvSpPr/>
          <p:nvPr/>
        </p:nvSpPr>
        <p:spPr>
          <a:xfrm>
            <a:off x="640080" y="3200400"/>
            <a:ext cx="10058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400"/>
              <a:buFont typeface="Montserrat"/>
              <a:buNone/>
            </a:pPr>
            <a:r>
              <a:rPr b="1" lang="en-US" sz="14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TAKE THIS WITH YOU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33"/>
          <p:cNvSpPr/>
          <p:nvPr/>
        </p:nvSpPr>
        <p:spPr>
          <a:xfrm>
            <a:off x="640080" y="3611880"/>
            <a:ext cx="1060704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Montserrat"/>
              <a:buNone/>
            </a:pPr>
            <a:r>
              <a:rPr b="1" lang="en-US" sz="4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Questions every owner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Montserrat"/>
              <a:buNone/>
            </a:pPr>
            <a:r>
              <a:rPr b="1" lang="en-US" sz="4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should be asking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33"/>
          <p:cNvSpPr/>
          <p:nvPr/>
        </p:nvSpPr>
        <p:spPr>
          <a:xfrm>
            <a:off x="640080" y="4983480"/>
            <a:ext cx="9875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6E5"/>
              </a:buClr>
              <a:buSzPts val="1700"/>
              <a:buFont typeface="Montserrat"/>
              <a:buNone/>
            </a:pPr>
            <a:r>
              <a:rPr lang="en-US" sz="1700">
                <a:solidFill>
                  <a:srgbClr val="C9D6E5"/>
                </a:solidFill>
                <a:latin typeface="Montserrat"/>
                <a:ea typeface="Montserrat"/>
                <a:cs typeface="Montserrat"/>
                <a:sym typeface="Montserrat"/>
              </a:rPr>
              <a:t>Whether you DIY, work with a marketer, or hire an agency.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34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34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3" name="Google Shape;763;p34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YOUR CHEAT SHEET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34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Questions to ask (yourself or your agency)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34"/>
          <p:cNvSpPr/>
          <p:nvPr/>
        </p:nvSpPr>
        <p:spPr>
          <a:xfrm>
            <a:off x="640080" y="1874520"/>
            <a:ext cx="5349240" cy="9144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34"/>
          <p:cNvSpPr/>
          <p:nvPr/>
        </p:nvSpPr>
        <p:spPr>
          <a:xfrm>
            <a:off x="841248" y="205740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2600"/>
              <a:buFont typeface="Montserrat"/>
              <a:buNone/>
            </a:pPr>
            <a:r>
              <a:rPr b="1" lang="en-US" sz="26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34"/>
          <p:cNvSpPr/>
          <p:nvPr/>
        </p:nvSpPr>
        <p:spPr>
          <a:xfrm>
            <a:off x="1508760" y="1874520"/>
            <a:ext cx="4343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Are conversions tracked, and do they match real leads?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34"/>
          <p:cNvSpPr/>
          <p:nvPr/>
        </p:nvSpPr>
        <p:spPr>
          <a:xfrm>
            <a:off x="640080" y="2862072"/>
            <a:ext cx="5349240" cy="9144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34"/>
          <p:cNvSpPr/>
          <p:nvPr/>
        </p:nvSpPr>
        <p:spPr>
          <a:xfrm>
            <a:off x="841248" y="3044952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2600"/>
              <a:buFont typeface="Montserrat"/>
              <a:buNone/>
            </a:pPr>
            <a:r>
              <a:rPr b="1" lang="en-US" sz="26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34"/>
          <p:cNvSpPr/>
          <p:nvPr/>
        </p:nvSpPr>
        <p:spPr>
          <a:xfrm>
            <a:off x="1508760" y="2862072"/>
            <a:ext cx="4343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What's our cost per lead, and per actual sale?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34"/>
          <p:cNvSpPr/>
          <p:nvPr/>
        </p:nvSpPr>
        <p:spPr>
          <a:xfrm>
            <a:off x="640080" y="3849624"/>
            <a:ext cx="5349240" cy="9144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p34"/>
          <p:cNvSpPr/>
          <p:nvPr/>
        </p:nvSpPr>
        <p:spPr>
          <a:xfrm>
            <a:off x="841248" y="4032504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2600"/>
              <a:buFont typeface="Montserrat"/>
              <a:buNone/>
            </a:pPr>
            <a:r>
              <a:rPr b="1" lang="en-US" sz="26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34"/>
          <p:cNvSpPr/>
          <p:nvPr/>
        </p:nvSpPr>
        <p:spPr>
          <a:xfrm>
            <a:off x="1508760" y="3849624"/>
            <a:ext cx="4343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Do paid clicks land on a real landing page?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34"/>
          <p:cNvSpPr/>
          <p:nvPr/>
        </p:nvSpPr>
        <p:spPr>
          <a:xfrm>
            <a:off x="640080" y="4837176"/>
            <a:ext cx="5349240" cy="9144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p34"/>
          <p:cNvSpPr/>
          <p:nvPr/>
        </p:nvSpPr>
        <p:spPr>
          <a:xfrm>
            <a:off x="841248" y="5020056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2600"/>
              <a:buFont typeface="Montserrat"/>
              <a:buNone/>
            </a:pPr>
            <a:r>
              <a:rPr b="1" lang="en-US" sz="26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p34"/>
          <p:cNvSpPr/>
          <p:nvPr/>
        </p:nvSpPr>
        <p:spPr>
          <a:xfrm>
            <a:off x="1508760" y="4837176"/>
            <a:ext cx="4343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When did we last review the search terms report?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34"/>
          <p:cNvSpPr/>
          <p:nvPr/>
        </p:nvSpPr>
        <p:spPr>
          <a:xfrm>
            <a:off x="6199632" y="1874520"/>
            <a:ext cx="5349240" cy="9144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34"/>
          <p:cNvSpPr/>
          <p:nvPr/>
        </p:nvSpPr>
        <p:spPr>
          <a:xfrm>
            <a:off x="6400800" y="205740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2600"/>
              <a:buFont typeface="Montserrat"/>
              <a:buNone/>
            </a:pPr>
            <a:r>
              <a:rPr b="1" lang="en-US" sz="26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34"/>
          <p:cNvSpPr/>
          <p:nvPr/>
        </p:nvSpPr>
        <p:spPr>
          <a:xfrm>
            <a:off x="7068312" y="1874520"/>
            <a:ext cx="4343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Are we sending sale values back (offline conversions)?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34"/>
          <p:cNvSpPr/>
          <p:nvPr/>
        </p:nvSpPr>
        <p:spPr>
          <a:xfrm>
            <a:off x="6199632" y="2862072"/>
            <a:ext cx="5349240" cy="9144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34"/>
          <p:cNvSpPr/>
          <p:nvPr/>
        </p:nvSpPr>
        <p:spPr>
          <a:xfrm>
            <a:off x="6400800" y="3044952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2600"/>
              <a:buFont typeface="Montserrat"/>
              <a:buNone/>
            </a:pPr>
            <a:r>
              <a:rPr b="1" lang="en-US" sz="26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p34"/>
          <p:cNvSpPr/>
          <p:nvPr/>
        </p:nvSpPr>
        <p:spPr>
          <a:xfrm>
            <a:off x="7068312" y="2862072"/>
            <a:ext cx="4343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Are we tracking phone calls as conversions?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p34"/>
          <p:cNvSpPr/>
          <p:nvPr/>
        </p:nvSpPr>
        <p:spPr>
          <a:xfrm>
            <a:off x="6199632" y="3849624"/>
            <a:ext cx="5349240" cy="9144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4" name="Google Shape;784;p34"/>
          <p:cNvSpPr/>
          <p:nvPr/>
        </p:nvSpPr>
        <p:spPr>
          <a:xfrm>
            <a:off x="6400800" y="4032504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2600"/>
              <a:buFont typeface="Montserrat"/>
              <a:buNone/>
            </a:pPr>
            <a:r>
              <a:rPr b="1" lang="en-US" sz="26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p34"/>
          <p:cNvSpPr/>
          <p:nvPr/>
        </p:nvSpPr>
        <p:spPr>
          <a:xfrm>
            <a:off x="7068312" y="3849624"/>
            <a:ext cx="4343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What changed in the account last month, and why?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34"/>
          <p:cNvSpPr/>
          <p:nvPr/>
        </p:nvSpPr>
        <p:spPr>
          <a:xfrm>
            <a:off x="6199632" y="4837176"/>
            <a:ext cx="5349240" cy="9144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C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8100000" dist="38100">
              <a:srgbClr val="0A2C52">
                <a:alpha val="1803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34"/>
          <p:cNvSpPr/>
          <p:nvPr/>
        </p:nvSpPr>
        <p:spPr>
          <a:xfrm>
            <a:off x="6400800" y="5020056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2600"/>
              <a:buFont typeface="Montserrat"/>
              <a:buNone/>
            </a:pPr>
            <a:r>
              <a:rPr b="1" lang="en-US" sz="26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34"/>
          <p:cNvSpPr/>
          <p:nvPr/>
        </p:nvSpPr>
        <p:spPr>
          <a:xfrm>
            <a:off x="7068312" y="4837176"/>
            <a:ext cx="4343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3A"/>
              </a:buClr>
              <a:buSzPts val="1350"/>
              <a:buFont typeface="Montserrat"/>
              <a:buNone/>
            </a:pPr>
            <a:r>
              <a:rPr lang="en-US" sz="13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What is AI handling, and who is watching it?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34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34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34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7FB"/>
        </a:solidFill>
      </p:bgPr>
    </p:bg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35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35"/>
          <p:cNvSpPr/>
          <p:nvPr/>
        </p:nvSpPr>
        <p:spPr>
          <a:xfrm>
            <a:off x="640080" y="475488"/>
            <a:ext cx="237744" cy="237744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35"/>
          <p:cNvSpPr/>
          <p:nvPr/>
        </p:nvSpPr>
        <p:spPr>
          <a:xfrm>
            <a:off x="987552" y="457200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200"/>
              <a:buFont typeface="Montserrat"/>
              <a:buNone/>
            </a:pPr>
            <a:r>
              <a:rPr b="1" lang="en-US" sz="12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IF YOU REMEMBER NOTHING ELSE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35"/>
          <p:cNvSpPr/>
          <p:nvPr/>
        </p:nvSpPr>
        <p:spPr>
          <a:xfrm>
            <a:off x="640080" y="786384"/>
            <a:ext cx="11002975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3000"/>
              <a:buFont typeface="Montserrat"/>
              <a:buNone/>
            </a:pPr>
            <a:r>
              <a:rPr b="1" lang="en-US" sz="3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Five things to take home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35"/>
          <p:cNvSpPr/>
          <p:nvPr/>
        </p:nvSpPr>
        <p:spPr>
          <a:xfrm>
            <a:off x="640080" y="1901952"/>
            <a:ext cx="502920" cy="502920"/>
          </a:xfrm>
          <a:prstGeom prst="ellipse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35"/>
          <p:cNvSpPr/>
          <p:nvPr/>
        </p:nvSpPr>
        <p:spPr>
          <a:xfrm>
            <a:off x="640080" y="190195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2000"/>
              <a:buFont typeface="Montserrat"/>
              <a:buNone/>
            </a:pPr>
            <a:r>
              <a:rPr b="1" lang="en-US" sz="2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35"/>
          <p:cNvSpPr/>
          <p:nvPr/>
        </p:nvSpPr>
        <p:spPr>
          <a:xfrm>
            <a:off x="1353312" y="1874520"/>
            <a:ext cx="101498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50"/>
              <a:buFont typeface="Montserrat"/>
              <a:buNone/>
            </a:pPr>
            <a:r>
              <a:rPr b="1" lang="en-US" sz="16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Profit, not clicks  </a:t>
            </a:r>
            <a:r>
              <a:rPr lang="en-US" sz="16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- Judge ads by customers and revenue.</a:t>
            </a:r>
            <a:endParaRPr sz="1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35"/>
          <p:cNvSpPr/>
          <p:nvPr/>
        </p:nvSpPr>
        <p:spPr>
          <a:xfrm>
            <a:off x="640080" y="2724912"/>
            <a:ext cx="502920" cy="502920"/>
          </a:xfrm>
          <a:prstGeom prst="ellipse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4" name="Google Shape;804;p35"/>
          <p:cNvSpPr/>
          <p:nvPr/>
        </p:nvSpPr>
        <p:spPr>
          <a:xfrm>
            <a:off x="640080" y="272491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2000"/>
              <a:buFont typeface="Montserrat"/>
              <a:buNone/>
            </a:pPr>
            <a:r>
              <a:rPr b="1" lang="en-US" sz="2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35"/>
          <p:cNvSpPr/>
          <p:nvPr/>
        </p:nvSpPr>
        <p:spPr>
          <a:xfrm>
            <a:off x="1353312" y="2697480"/>
            <a:ext cx="101498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50"/>
              <a:buFont typeface="Montserrat"/>
              <a:buNone/>
            </a:pPr>
            <a:r>
              <a:rPr b="1" lang="en-US" sz="16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Know your numbers  </a:t>
            </a:r>
            <a:r>
              <a:rPr lang="en-US" sz="16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- Sale value, close rate, max cost per lead.</a:t>
            </a:r>
            <a:endParaRPr sz="1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35"/>
          <p:cNvSpPr/>
          <p:nvPr/>
        </p:nvSpPr>
        <p:spPr>
          <a:xfrm>
            <a:off x="640080" y="3547872"/>
            <a:ext cx="502920" cy="502920"/>
          </a:xfrm>
          <a:prstGeom prst="ellipse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7" name="Google Shape;807;p35"/>
          <p:cNvSpPr/>
          <p:nvPr/>
        </p:nvSpPr>
        <p:spPr>
          <a:xfrm>
            <a:off x="640080" y="354787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2000"/>
              <a:buFont typeface="Montserrat"/>
              <a:buNone/>
            </a:pPr>
            <a:r>
              <a:rPr b="1" lang="en-US" sz="2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8" name="Google Shape;808;p35"/>
          <p:cNvSpPr/>
          <p:nvPr/>
        </p:nvSpPr>
        <p:spPr>
          <a:xfrm>
            <a:off x="1353312" y="3520440"/>
            <a:ext cx="101498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50"/>
              <a:buFont typeface="Montserrat"/>
              <a:buNone/>
            </a:pPr>
            <a:r>
              <a:rPr b="1" lang="en-US" sz="16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Send traffic to landing pages  </a:t>
            </a:r>
            <a:r>
              <a:rPr lang="en-US" sz="16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- And own the page with assets.</a:t>
            </a:r>
            <a:endParaRPr sz="1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9" name="Google Shape;809;p35"/>
          <p:cNvSpPr/>
          <p:nvPr/>
        </p:nvSpPr>
        <p:spPr>
          <a:xfrm>
            <a:off x="640080" y="4370832"/>
            <a:ext cx="502920" cy="502920"/>
          </a:xfrm>
          <a:prstGeom prst="ellipse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0" name="Google Shape;810;p35"/>
          <p:cNvSpPr/>
          <p:nvPr/>
        </p:nvSpPr>
        <p:spPr>
          <a:xfrm>
            <a:off x="640080" y="437083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2000"/>
              <a:buFont typeface="Montserrat"/>
              <a:buNone/>
            </a:pPr>
            <a:r>
              <a:rPr b="1" lang="en-US" sz="2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1" name="Google Shape;811;p35"/>
          <p:cNvSpPr/>
          <p:nvPr/>
        </p:nvSpPr>
        <p:spPr>
          <a:xfrm>
            <a:off x="1353312" y="4343400"/>
            <a:ext cx="101498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50"/>
              <a:buFont typeface="Montserrat"/>
              <a:buNone/>
            </a:pPr>
            <a:r>
              <a:rPr b="1" lang="en-US" sz="16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Track every lead to the sale  </a:t>
            </a:r>
            <a:r>
              <a:rPr lang="en-US" sz="16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- Calls and offline conversions included.</a:t>
            </a:r>
            <a:endParaRPr sz="1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2" name="Google Shape;812;p35"/>
          <p:cNvSpPr/>
          <p:nvPr/>
        </p:nvSpPr>
        <p:spPr>
          <a:xfrm>
            <a:off x="640080" y="5193792"/>
            <a:ext cx="502920" cy="502920"/>
          </a:xfrm>
          <a:prstGeom prst="ellipse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3" name="Google Shape;813;p35"/>
          <p:cNvSpPr/>
          <p:nvPr/>
        </p:nvSpPr>
        <p:spPr>
          <a:xfrm>
            <a:off x="640080" y="519379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2000"/>
              <a:buFont typeface="Montserrat"/>
              <a:buNone/>
            </a:pPr>
            <a:r>
              <a:rPr b="1" lang="en-US" sz="20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35"/>
          <p:cNvSpPr/>
          <p:nvPr/>
        </p:nvSpPr>
        <p:spPr>
          <a:xfrm>
            <a:off x="1353312" y="5166360"/>
            <a:ext cx="101498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1650"/>
              <a:buFont typeface="Montserrat"/>
              <a:buNone/>
            </a:pPr>
            <a:r>
              <a:rPr b="1" lang="en-US" sz="165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Use AI, but keep a human  </a:t>
            </a:r>
            <a:r>
              <a:rPr lang="en-US" sz="1650">
                <a:solidFill>
                  <a:srgbClr val="1C2B3A"/>
                </a:solidFill>
                <a:latin typeface="Montserrat"/>
                <a:ea typeface="Montserrat"/>
                <a:cs typeface="Montserrat"/>
                <a:sym typeface="Montserrat"/>
              </a:rPr>
              <a:t>- Automate the work, not the judgment.</a:t>
            </a:r>
            <a:endParaRPr sz="1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5" name="Google Shape;815;p35"/>
          <p:cNvSpPr/>
          <p:nvPr/>
        </p:nvSpPr>
        <p:spPr>
          <a:xfrm>
            <a:off x="640080" y="638251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4A8C"/>
              </a:buClr>
              <a:buSzPts val="900"/>
              <a:buFont typeface="Montserrat"/>
              <a:buNone/>
            </a:pPr>
            <a:r>
              <a:rPr b="1" lang="en-US" sz="900">
                <a:solidFill>
                  <a:srgbClr val="0D4A8C"/>
                </a:solidFill>
                <a:latin typeface="Montserrat"/>
                <a:ea typeface="Montserrat"/>
                <a:cs typeface="Montserrat"/>
                <a:sym typeface="Montserrat"/>
              </a:rPr>
              <a:t>Silver Path Marketing</a:t>
            </a: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   |   Google Ads That Actually Make Money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p35"/>
          <p:cNvSpPr/>
          <p:nvPr/>
        </p:nvSpPr>
        <p:spPr>
          <a:xfrm>
            <a:off x="11094415" y="638251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Montserrat"/>
              <a:buNone/>
            </a:pPr>
            <a:r>
              <a:rPr lang="en-US" sz="900">
                <a:solidFill>
                  <a:srgbClr val="5C6B7A"/>
                </a:solidFill>
                <a:latin typeface="Montserrat"/>
                <a:ea typeface="Montserrat"/>
                <a:cs typeface="Montserrat"/>
                <a:sym typeface="Montserrat"/>
              </a:rPr>
              <a:t>35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C52"/>
        </a:solidFill>
      </p:bgPr>
    </p:bg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36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2A41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3" name="Google Shape;823;p36"/>
          <p:cNvSpPr/>
          <p:nvPr/>
        </p:nvSpPr>
        <p:spPr>
          <a:xfrm>
            <a:off x="640080" y="128016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413"/>
              </a:buClr>
              <a:buSzPts val="1600"/>
              <a:buFont typeface="Montserrat"/>
              <a:buNone/>
            </a:pPr>
            <a:r>
              <a:rPr b="1" lang="en-US" sz="1600">
                <a:solidFill>
                  <a:srgbClr val="F2A413"/>
                </a:solidFill>
                <a:latin typeface="Montserrat"/>
                <a:ea typeface="Montserrat"/>
                <a:cs typeface="Montserrat"/>
                <a:sym typeface="Montserrat"/>
              </a:rPr>
              <a:t>THANK YOU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36"/>
          <p:cNvSpPr/>
          <p:nvPr/>
        </p:nvSpPr>
        <p:spPr>
          <a:xfrm>
            <a:off x="640080" y="1828800"/>
            <a:ext cx="1051560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Montserrat"/>
              <a:buNone/>
            </a:pPr>
            <a:r>
              <a:rPr b="1" lang="en-US" sz="4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Let's make your ads</a:t>
            </a:r>
            <a:endParaRPr sz="4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Montserrat"/>
              <a:buNone/>
            </a:pPr>
            <a:r>
              <a:rPr b="1" lang="en-US" sz="4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actually make money.</a:t>
            </a:r>
            <a:endParaRPr sz="4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25" name="Google Shape;825;p36"/>
          <p:cNvCxnSpPr/>
          <p:nvPr/>
        </p:nvCxnSpPr>
        <p:spPr>
          <a:xfrm>
            <a:off x="640080" y="3749040"/>
            <a:ext cx="3840480" cy="0"/>
          </a:xfrm>
          <a:prstGeom prst="straightConnector1">
            <a:avLst/>
          </a:prstGeom>
          <a:noFill/>
          <a:ln cap="flat" cmpd="sng" w="25400">
            <a:solidFill>
              <a:srgbClr val="F2A41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26" name="Google Shape;826;p36"/>
          <p:cNvSpPr/>
          <p:nvPr/>
        </p:nvSpPr>
        <p:spPr>
          <a:xfrm>
            <a:off x="640080" y="3977640"/>
            <a:ext cx="9144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</a:pPr>
            <a:r>
              <a:rPr b="1" lang="en-US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Eagan Heath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9D6E5"/>
              </a:buClr>
              <a:buSzPts val="1800"/>
              <a:buFont typeface="Montserrat"/>
              <a:buNone/>
            </a:pPr>
            <a:r>
              <a:rPr lang="en-US" sz="1800">
                <a:solidFill>
                  <a:srgbClr val="C9D6E5"/>
                </a:solidFill>
                <a:latin typeface="Montserrat"/>
                <a:ea typeface="Montserrat"/>
                <a:cs typeface="Montserrat"/>
                <a:sym typeface="Montserrat"/>
              </a:rPr>
              <a:t>Founder, Silver Path Marketing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7" name="Google Shape;827;p36"/>
          <p:cNvSpPr/>
          <p:nvPr/>
        </p:nvSpPr>
        <p:spPr>
          <a:xfrm>
            <a:off x="640080" y="5029200"/>
            <a:ext cx="9144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C24B"/>
              </a:buClr>
              <a:buSzPts val="1600"/>
              <a:buFont typeface="Montserrat"/>
              <a:buNone/>
            </a:pPr>
            <a:r>
              <a:rPr lang="en-US" sz="1600">
                <a:solidFill>
                  <a:srgbClr val="FFC24B"/>
                </a:solidFill>
                <a:latin typeface="Montserrat"/>
                <a:ea typeface="Montserrat"/>
                <a:cs typeface="Montserrat"/>
                <a:sym typeface="Montserrat"/>
              </a:rPr>
              <a:t>silverpathmarketing.com</a:t>
            </a:r>
            <a:br>
              <a:rPr lang="en-US" sz="1600">
                <a:solidFill>
                  <a:srgbClr val="FFC24B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600">
                <a:solidFill>
                  <a:srgbClr val="FFC24B"/>
                </a:solidFill>
                <a:latin typeface="Montserrat"/>
                <a:ea typeface="Montserrat"/>
                <a:cs typeface="Montserrat"/>
                <a:sym typeface="Montserrat"/>
              </a:rPr>
              <a:t>eagan@silverpathmarketing.com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C24B"/>
              </a:buClr>
              <a:buSzPts val="1600"/>
              <a:buFont typeface="Montserrat"/>
              <a:buNone/>
            </a:pPr>
            <a:r>
              <a:rPr lang="en-US" sz="1600">
                <a:solidFill>
                  <a:srgbClr val="FFC24B"/>
                </a:solidFill>
                <a:latin typeface="Montserrat"/>
                <a:ea typeface="Montserrat"/>
                <a:cs typeface="Montserrat"/>
                <a:sym typeface="Montserrat"/>
              </a:rPr>
              <a:t>linkedin.com/in/eagan-heath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p36"/>
          <p:cNvSpPr/>
          <p:nvPr/>
        </p:nvSpPr>
        <p:spPr>
          <a:xfrm>
            <a:off x="640080" y="5943600"/>
            <a:ext cx="10058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B6D2"/>
              </a:buClr>
              <a:buSzPts val="1400"/>
              <a:buFont typeface="Montserrat"/>
              <a:buNone/>
            </a:pPr>
            <a:r>
              <a:rPr i="1" lang="en-US" sz="1400">
                <a:solidFill>
                  <a:srgbClr val="9FB6D2"/>
                </a:solidFill>
                <a:latin typeface="Montserrat"/>
                <a:ea typeface="Montserrat"/>
                <a:cs typeface="Montserrat"/>
                <a:sym typeface="Montserrat"/>
              </a:rPr>
              <a:t>Questions? Find me right after, or connect on LinkedIn.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2026-06-16T15:11:41Z</dcterms:created>
  <dc:creator>Eagan Heath</dc:creator>
</cp:coreProperties>
</file>